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7" r:id="rId1"/>
  </p:sldMasterIdLst>
  <p:notesMasterIdLst>
    <p:notesMasterId r:id="rId26"/>
  </p:notesMasterIdLst>
  <p:sldIdLst>
    <p:sldId id="256" r:id="rId2"/>
    <p:sldId id="674" r:id="rId3"/>
    <p:sldId id="682" r:id="rId4"/>
    <p:sldId id="598" r:id="rId5"/>
    <p:sldId id="684" r:id="rId6"/>
    <p:sldId id="599" r:id="rId7"/>
    <p:sldId id="676" r:id="rId8"/>
    <p:sldId id="685" r:id="rId9"/>
    <p:sldId id="677" r:id="rId10"/>
    <p:sldId id="698" r:id="rId11"/>
    <p:sldId id="687" r:id="rId12"/>
    <p:sldId id="678" r:id="rId13"/>
    <p:sldId id="681" r:id="rId14"/>
    <p:sldId id="679" r:id="rId15"/>
    <p:sldId id="680" r:id="rId16"/>
    <p:sldId id="683" r:id="rId17"/>
    <p:sldId id="689" r:id="rId18"/>
    <p:sldId id="690" r:id="rId19"/>
    <p:sldId id="692" r:id="rId20"/>
    <p:sldId id="693" r:id="rId21"/>
    <p:sldId id="695" r:id="rId22"/>
    <p:sldId id="696" r:id="rId23"/>
    <p:sldId id="697" r:id="rId24"/>
    <p:sldId id="699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F5F5F"/>
    <a:srgbClr val="B2B2B2"/>
    <a:srgbClr val="CC3300"/>
    <a:srgbClr val="8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6FA01-E015-D199-6624-F297A06EA4B9}" v="93" dt="2023-10-03T09:07:55.465"/>
    <p1510:client id="{958E2BAC-1CA0-976B-429D-7A5181B084F4}" v="869" dt="2023-10-03T07:36:43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2793" autoAdjust="0"/>
  </p:normalViewPr>
  <p:slideViewPr>
    <p:cSldViewPr>
      <p:cViewPr varScale="1">
        <p:scale>
          <a:sx n="106" d="100"/>
          <a:sy n="106" d="100"/>
        </p:scale>
        <p:origin x="20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D0F54-A903-4632-9D29-16881220377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21504E-F2CE-47B7-9455-F2EB5229C042}">
      <dgm:prSet/>
      <dgm:spPr/>
      <dgm:t>
        <a:bodyPr/>
        <a:lstStyle/>
        <a:p>
          <a:r>
            <a:rPr lang="hr-HR" i="1" dirty="0"/>
            <a:t>engl. hard disk, HD</a:t>
          </a:r>
          <a:endParaRPr lang="en-US" dirty="0"/>
        </a:p>
      </dgm:t>
    </dgm:pt>
    <dgm:pt modelId="{24FC3BCE-AF68-4F8D-A2D3-C57C8B88F5FF}" type="parTrans" cxnId="{6BCD276C-B8AD-4B2D-AF3B-93AA9969D360}">
      <dgm:prSet/>
      <dgm:spPr/>
      <dgm:t>
        <a:bodyPr/>
        <a:lstStyle/>
        <a:p>
          <a:endParaRPr lang="en-US"/>
        </a:p>
      </dgm:t>
    </dgm:pt>
    <dgm:pt modelId="{7271BD75-5422-472A-A083-5C722D4E1BEA}" type="sibTrans" cxnId="{6BCD276C-B8AD-4B2D-AF3B-93AA9969D360}">
      <dgm:prSet/>
      <dgm:spPr/>
      <dgm:t>
        <a:bodyPr/>
        <a:lstStyle/>
        <a:p>
          <a:endParaRPr lang="en-US"/>
        </a:p>
      </dgm:t>
    </dgm:pt>
    <dgm:pt modelId="{93233C27-060F-4688-9EEB-0777E7A6F71E}">
      <dgm:prSet/>
      <dgm:spPr/>
      <dgm:t>
        <a:bodyPr/>
        <a:lstStyle/>
        <a:p>
          <a:r>
            <a:rPr lang="hr-HR" dirty="0"/>
            <a:t>Koristi se za pohranu velike količine podataka</a:t>
          </a:r>
          <a:endParaRPr lang="en-US" dirty="0"/>
        </a:p>
      </dgm:t>
    </dgm:pt>
    <dgm:pt modelId="{32409A3C-E165-49DB-9313-131FD4CB94AF}" type="parTrans" cxnId="{B10E4ED1-4483-44F1-AE5E-5E4EDDB2BD22}">
      <dgm:prSet/>
      <dgm:spPr/>
      <dgm:t>
        <a:bodyPr/>
        <a:lstStyle/>
        <a:p>
          <a:endParaRPr lang="en-US"/>
        </a:p>
      </dgm:t>
    </dgm:pt>
    <dgm:pt modelId="{9227C7C1-8F9E-4D8F-8B61-1C3B240689C7}" type="sibTrans" cxnId="{B10E4ED1-4483-44F1-AE5E-5E4EDDB2BD22}">
      <dgm:prSet/>
      <dgm:spPr/>
      <dgm:t>
        <a:bodyPr/>
        <a:lstStyle/>
        <a:p>
          <a:endParaRPr lang="en-US"/>
        </a:p>
      </dgm:t>
    </dgm:pt>
    <dgm:pt modelId="{58957A08-96F7-438B-BE6D-72A606FD950D}">
      <dgm:prSet/>
      <dgm:spPr/>
      <dgm:t>
        <a:bodyPr/>
        <a:lstStyle/>
        <a:p>
          <a:r>
            <a:rPr lang="hr-HR" dirty="0"/>
            <a:t>Ugrađen je u unutrašnjost računala ali postoji i vanjski (eksterni) tvrdi diskovi</a:t>
          </a:r>
          <a:endParaRPr lang="en-US" dirty="0"/>
        </a:p>
      </dgm:t>
    </dgm:pt>
    <dgm:pt modelId="{E06F498F-6916-4348-9E0D-34AF4B2B974C}" type="parTrans" cxnId="{2C721E4D-9DC4-4DA2-A6D0-56A27BDAF0C6}">
      <dgm:prSet/>
      <dgm:spPr/>
      <dgm:t>
        <a:bodyPr/>
        <a:lstStyle/>
        <a:p>
          <a:endParaRPr lang="en-US"/>
        </a:p>
      </dgm:t>
    </dgm:pt>
    <dgm:pt modelId="{A5E4DDE8-6037-4FBB-86DC-3A5C6FD029B7}" type="sibTrans" cxnId="{2C721E4D-9DC4-4DA2-A6D0-56A27BDAF0C6}">
      <dgm:prSet/>
      <dgm:spPr/>
      <dgm:t>
        <a:bodyPr/>
        <a:lstStyle/>
        <a:p>
          <a:endParaRPr lang="en-US"/>
        </a:p>
      </dgm:t>
    </dgm:pt>
    <dgm:pt modelId="{3A9D9A0A-ECEF-48F6-AA28-1DDB3A19AE86}">
      <dgm:prSet/>
      <dgm:spPr/>
      <dgm:t>
        <a:bodyPr/>
        <a:lstStyle/>
        <a:p>
          <a:pPr rtl="0"/>
          <a:r>
            <a:rPr lang="hr-HR" dirty="0"/>
            <a:t>Odlikuje</a:t>
          </a:r>
          <a:r>
            <a:rPr lang="hr-HR" dirty="0">
              <a:latin typeface="Corbel" panose="020B0503020204020204"/>
            </a:rPr>
            <a:t> se </a:t>
          </a:r>
          <a:r>
            <a:rPr lang="hr-HR" dirty="0"/>
            <a:t>relativno niskom cijenom po pohranjenom bitu</a:t>
          </a:r>
          <a:endParaRPr lang="en-US" dirty="0"/>
        </a:p>
      </dgm:t>
    </dgm:pt>
    <dgm:pt modelId="{EA2191CB-2802-4209-B20E-5E3EAE76D86E}" type="parTrans" cxnId="{35B0C4B8-D19F-4B4C-82D6-FD0E1ACFC533}">
      <dgm:prSet/>
      <dgm:spPr/>
      <dgm:t>
        <a:bodyPr/>
        <a:lstStyle/>
        <a:p>
          <a:endParaRPr lang="en-US"/>
        </a:p>
      </dgm:t>
    </dgm:pt>
    <dgm:pt modelId="{0279D773-4B4F-4CD5-8602-7952ED4C20F0}" type="sibTrans" cxnId="{35B0C4B8-D19F-4B4C-82D6-FD0E1ACFC533}">
      <dgm:prSet/>
      <dgm:spPr/>
      <dgm:t>
        <a:bodyPr/>
        <a:lstStyle/>
        <a:p>
          <a:endParaRPr lang="en-US"/>
        </a:p>
      </dgm:t>
    </dgm:pt>
    <dgm:pt modelId="{0E13CDD5-69E6-4047-B5DF-2C16D5226BA7}">
      <dgm:prSet/>
      <dgm:spPr/>
      <dgm:t>
        <a:bodyPr/>
        <a:lstStyle/>
        <a:p>
          <a:r>
            <a:rPr lang="hr-HR" dirty="0"/>
            <a:t>Kapacitet suvremenih tvrdih diskova je </a:t>
          </a:r>
          <a:r>
            <a:rPr lang="hr-HR" dirty="0">
              <a:latin typeface="Corbel" panose="020B0503020204020204"/>
            </a:rPr>
            <a:t>oko</a:t>
          </a:r>
          <a:r>
            <a:rPr lang="hr-HR" dirty="0"/>
            <a:t> 1000 GB (1 TB)</a:t>
          </a:r>
          <a:endParaRPr lang="en-US" dirty="0"/>
        </a:p>
      </dgm:t>
    </dgm:pt>
    <dgm:pt modelId="{C8BD8C04-D294-4AE2-9507-4783354FA8A9}" type="parTrans" cxnId="{A5487CE3-9442-4842-9B7E-92CB1A40C79C}">
      <dgm:prSet/>
      <dgm:spPr/>
      <dgm:t>
        <a:bodyPr/>
        <a:lstStyle/>
        <a:p>
          <a:endParaRPr lang="en-US"/>
        </a:p>
      </dgm:t>
    </dgm:pt>
    <dgm:pt modelId="{C6504883-34B9-4050-B830-2C4D15D20E3A}" type="sibTrans" cxnId="{A5487CE3-9442-4842-9B7E-92CB1A40C79C}">
      <dgm:prSet/>
      <dgm:spPr/>
      <dgm:t>
        <a:bodyPr/>
        <a:lstStyle/>
        <a:p>
          <a:endParaRPr lang="en-US"/>
        </a:p>
      </dgm:t>
    </dgm:pt>
    <dgm:pt modelId="{2076D753-E97F-490A-A167-5DF7624E046B}" type="pres">
      <dgm:prSet presAssocID="{5FAD0F54-A903-4632-9D29-16881220377B}" presName="vert0" presStyleCnt="0">
        <dgm:presLayoutVars>
          <dgm:dir/>
          <dgm:animOne val="branch"/>
          <dgm:animLvl val="lvl"/>
        </dgm:presLayoutVars>
      </dgm:prSet>
      <dgm:spPr/>
    </dgm:pt>
    <dgm:pt modelId="{2828A800-02A0-4E35-955C-C80A32CCBD10}" type="pres">
      <dgm:prSet presAssocID="{9221504E-F2CE-47B7-9455-F2EB5229C042}" presName="thickLine" presStyleLbl="alignNode1" presStyleIdx="0" presStyleCnt="5"/>
      <dgm:spPr/>
    </dgm:pt>
    <dgm:pt modelId="{8E7B4198-5ED6-459B-BCA0-B5818462291A}" type="pres">
      <dgm:prSet presAssocID="{9221504E-F2CE-47B7-9455-F2EB5229C042}" presName="horz1" presStyleCnt="0"/>
      <dgm:spPr/>
    </dgm:pt>
    <dgm:pt modelId="{6ECC1C93-1781-44B6-B53C-BA0C54C2D2AE}" type="pres">
      <dgm:prSet presAssocID="{9221504E-F2CE-47B7-9455-F2EB5229C042}" presName="tx1" presStyleLbl="revTx" presStyleIdx="0" presStyleCnt="5"/>
      <dgm:spPr/>
    </dgm:pt>
    <dgm:pt modelId="{C2067F0C-C5A5-41A6-A08A-F28D1617FE92}" type="pres">
      <dgm:prSet presAssocID="{9221504E-F2CE-47B7-9455-F2EB5229C042}" presName="vert1" presStyleCnt="0"/>
      <dgm:spPr/>
    </dgm:pt>
    <dgm:pt modelId="{9BF65910-363D-4F1D-A5C8-44CEC1940E1D}" type="pres">
      <dgm:prSet presAssocID="{93233C27-060F-4688-9EEB-0777E7A6F71E}" presName="thickLine" presStyleLbl="alignNode1" presStyleIdx="1" presStyleCnt="5"/>
      <dgm:spPr/>
    </dgm:pt>
    <dgm:pt modelId="{507D372B-A346-4891-8FFB-C087A509E1D5}" type="pres">
      <dgm:prSet presAssocID="{93233C27-060F-4688-9EEB-0777E7A6F71E}" presName="horz1" presStyleCnt="0"/>
      <dgm:spPr/>
    </dgm:pt>
    <dgm:pt modelId="{ACCCEDFA-933B-4F07-A977-BD94A747A6F6}" type="pres">
      <dgm:prSet presAssocID="{93233C27-060F-4688-9EEB-0777E7A6F71E}" presName="tx1" presStyleLbl="revTx" presStyleIdx="1" presStyleCnt="5"/>
      <dgm:spPr/>
    </dgm:pt>
    <dgm:pt modelId="{8DA12396-ACA7-4168-BF81-9BF19E18939E}" type="pres">
      <dgm:prSet presAssocID="{93233C27-060F-4688-9EEB-0777E7A6F71E}" presName="vert1" presStyleCnt="0"/>
      <dgm:spPr/>
    </dgm:pt>
    <dgm:pt modelId="{BA34C342-1929-4805-A342-4F1A3DA66F22}" type="pres">
      <dgm:prSet presAssocID="{58957A08-96F7-438B-BE6D-72A606FD950D}" presName="thickLine" presStyleLbl="alignNode1" presStyleIdx="2" presStyleCnt="5"/>
      <dgm:spPr/>
    </dgm:pt>
    <dgm:pt modelId="{DA097273-6922-4FF9-BAFE-46258FE45C98}" type="pres">
      <dgm:prSet presAssocID="{58957A08-96F7-438B-BE6D-72A606FD950D}" presName="horz1" presStyleCnt="0"/>
      <dgm:spPr/>
    </dgm:pt>
    <dgm:pt modelId="{CD51C1C5-D13C-4F9E-8481-839064E51D42}" type="pres">
      <dgm:prSet presAssocID="{58957A08-96F7-438B-BE6D-72A606FD950D}" presName="tx1" presStyleLbl="revTx" presStyleIdx="2" presStyleCnt="5"/>
      <dgm:spPr/>
    </dgm:pt>
    <dgm:pt modelId="{C5828FF0-61C3-45CD-B14D-F9699102D046}" type="pres">
      <dgm:prSet presAssocID="{58957A08-96F7-438B-BE6D-72A606FD950D}" presName="vert1" presStyleCnt="0"/>
      <dgm:spPr/>
    </dgm:pt>
    <dgm:pt modelId="{52B842B0-E6A8-4649-A19A-D675AAC413A6}" type="pres">
      <dgm:prSet presAssocID="{3A9D9A0A-ECEF-48F6-AA28-1DDB3A19AE86}" presName="thickLine" presStyleLbl="alignNode1" presStyleIdx="3" presStyleCnt="5"/>
      <dgm:spPr/>
    </dgm:pt>
    <dgm:pt modelId="{A3201555-327A-4BB5-9B20-A5DABF9D805C}" type="pres">
      <dgm:prSet presAssocID="{3A9D9A0A-ECEF-48F6-AA28-1DDB3A19AE86}" presName="horz1" presStyleCnt="0"/>
      <dgm:spPr/>
    </dgm:pt>
    <dgm:pt modelId="{639C06CD-DEE6-40AB-8A53-A7E6B18245C2}" type="pres">
      <dgm:prSet presAssocID="{3A9D9A0A-ECEF-48F6-AA28-1DDB3A19AE86}" presName="tx1" presStyleLbl="revTx" presStyleIdx="3" presStyleCnt="5"/>
      <dgm:spPr/>
    </dgm:pt>
    <dgm:pt modelId="{175DB725-50E4-4EBC-9660-05EA7B5B98CF}" type="pres">
      <dgm:prSet presAssocID="{3A9D9A0A-ECEF-48F6-AA28-1DDB3A19AE86}" presName="vert1" presStyleCnt="0"/>
      <dgm:spPr/>
    </dgm:pt>
    <dgm:pt modelId="{FFC9AA17-B482-4D2C-B2E7-FB056694393C}" type="pres">
      <dgm:prSet presAssocID="{0E13CDD5-69E6-4047-B5DF-2C16D5226BA7}" presName="thickLine" presStyleLbl="alignNode1" presStyleIdx="4" presStyleCnt="5"/>
      <dgm:spPr/>
    </dgm:pt>
    <dgm:pt modelId="{EA7B7B0A-1C39-46FB-B59A-193C398F40E5}" type="pres">
      <dgm:prSet presAssocID="{0E13CDD5-69E6-4047-B5DF-2C16D5226BA7}" presName="horz1" presStyleCnt="0"/>
      <dgm:spPr/>
    </dgm:pt>
    <dgm:pt modelId="{3923E8BA-02A7-4327-AA80-E9BC44E1753E}" type="pres">
      <dgm:prSet presAssocID="{0E13CDD5-69E6-4047-B5DF-2C16D5226BA7}" presName="tx1" presStyleLbl="revTx" presStyleIdx="4" presStyleCnt="5"/>
      <dgm:spPr/>
    </dgm:pt>
    <dgm:pt modelId="{6FF6B936-E8BF-4E83-8AAA-31049CF681E7}" type="pres">
      <dgm:prSet presAssocID="{0E13CDD5-69E6-4047-B5DF-2C16D5226BA7}" presName="vert1" presStyleCnt="0"/>
      <dgm:spPr/>
    </dgm:pt>
  </dgm:ptLst>
  <dgm:cxnLst>
    <dgm:cxn modelId="{16B2A36B-9AB3-4FAD-882E-EEBB5B892ED0}" type="presOf" srcId="{0E13CDD5-69E6-4047-B5DF-2C16D5226BA7}" destId="{3923E8BA-02A7-4327-AA80-E9BC44E1753E}" srcOrd="0" destOrd="0" presId="urn:microsoft.com/office/officeart/2008/layout/LinedList"/>
    <dgm:cxn modelId="{6BCD276C-B8AD-4B2D-AF3B-93AA9969D360}" srcId="{5FAD0F54-A903-4632-9D29-16881220377B}" destId="{9221504E-F2CE-47B7-9455-F2EB5229C042}" srcOrd="0" destOrd="0" parTransId="{24FC3BCE-AF68-4F8D-A2D3-C57C8B88F5FF}" sibTransId="{7271BD75-5422-472A-A083-5C722D4E1BEA}"/>
    <dgm:cxn modelId="{2C721E4D-9DC4-4DA2-A6D0-56A27BDAF0C6}" srcId="{5FAD0F54-A903-4632-9D29-16881220377B}" destId="{58957A08-96F7-438B-BE6D-72A606FD950D}" srcOrd="2" destOrd="0" parTransId="{E06F498F-6916-4348-9E0D-34AF4B2B974C}" sibTransId="{A5E4DDE8-6037-4FBB-86DC-3A5C6FD029B7}"/>
    <dgm:cxn modelId="{51A1C54F-DE1C-4D76-A44B-29230830647F}" type="presOf" srcId="{58957A08-96F7-438B-BE6D-72A606FD950D}" destId="{CD51C1C5-D13C-4F9E-8481-839064E51D42}" srcOrd="0" destOrd="0" presId="urn:microsoft.com/office/officeart/2008/layout/LinedList"/>
    <dgm:cxn modelId="{CB4A7171-62D2-47EF-884E-D2A50F9F435C}" type="presOf" srcId="{3A9D9A0A-ECEF-48F6-AA28-1DDB3A19AE86}" destId="{639C06CD-DEE6-40AB-8A53-A7E6B18245C2}" srcOrd="0" destOrd="0" presId="urn:microsoft.com/office/officeart/2008/layout/LinedList"/>
    <dgm:cxn modelId="{C63414A4-BEB9-449F-8251-17A911269EB4}" type="presOf" srcId="{93233C27-060F-4688-9EEB-0777E7A6F71E}" destId="{ACCCEDFA-933B-4F07-A977-BD94A747A6F6}" srcOrd="0" destOrd="0" presId="urn:microsoft.com/office/officeart/2008/layout/LinedList"/>
    <dgm:cxn modelId="{8BB74AB0-27E1-4FB3-B939-516E4535C0C1}" type="presOf" srcId="{9221504E-F2CE-47B7-9455-F2EB5229C042}" destId="{6ECC1C93-1781-44B6-B53C-BA0C54C2D2AE}" srcOrd="0" destOrd="0" presId="urn:microsoft.com/office/officeart/2008/layout/LinedList"/>
    <dgm:cxn modelId="{35B0C4B8-D19F-4B4C-82D6-FD0E1ACFC533}" srcId="{5FAD0F54-A903-4632-9D29-16881220377B}" destId="{3A9D9A0A-ECEF-48F6-AA28-1DDB3A19AE86}" srcOrd="3" destOrd="0" parTransId="{EA2191CB-2802-4209-B20E-5E3EAE76D86E}" sibTransId="{0279D773-4B4F-4CD5-8602-7952ED4C20F0}"/>
    <dgm:cxn modelId="{B10E4ED1-4483-44F1-AE5E-5E4EDDB2BD22}" srcId="{5FAD0F54-A903-4632-9D29-16881220377B}" destId="{93233C27-060F-4688-9EEB-0777E7A6F71E}" srcOrd="1" destOrd="0" parTransId="{32409A3C-E165-49DB-9313-131FD4CB94AF}" sibTransId="{9227C7C1-8F9E-4D8F-8B61-1C3B240689C7}"/>
    <dgm:cxn modelId="{6E7143D6-7B95-4EE8-9073-7CBA1EBB06DA}" type="presOf" srcId="{5FAD0F54-A903-4632-9D29-16881220377B}" destId="{2076D753-E97F-490A-A167-5DF7624E046B}" srcOrd="0" destOrd="0" presId="urn:microsoft.com/office/officeart/2008/layout/LinedList"/>
    <dgm:cxn modelId="{A5487CE3-9442-4842-9B7E-92CB1A40C79C}" srcId="{5FAD0F54-A903-4632-9D29-16881220377B}" destId="{0E13CDD5-69E6-4047-B5DF-2C16D5226BA7}" srcOrd="4" destOrd="0" parTransId="{C8BD8C04-D294-4AE2-9507-4783354FA8A9}" sibTransId="{C6504883-34B9-4050-B830-2C4D15D20E3A}"/>
    <dgm:cxn modelId="{7B233AB1-841D-408C-8AFA-D042232CDECD}" type="presParOf" srcId="{2076D753-E97F-490A-A167-5DF7624E046B}" destId="{2828A800-02A0-4E35-955C-C80A32CCBD10}" srcOrd="0" destOrd="0" presId="urn:microsoft.com/office/officeart/2008/layout/LinedList"/>
    <dgm:cxn modelId="{8B39EF1F-C6B5-45FC-99E7-81025BFC8527}" type="presParOf" srcId="{2076D753-E97F-490A-A167-5DF7624E046B}" destId="{8E7B4198-5ED6-459B-BCA0-B5818462291A}" srcOrd="1" destOrd="0" presId="urn:microsoft.com/office/officeart/2008/layout/LinedList"/>
    <dgm:cxn modelId="{459291CA-7193-4E55-AD0F-AAA802354A5A}" type="presParOf" srcId="{8E7B4198-5ED6-459B-BCA0-B5818462291A}" destId="{6ECC1C93-1781-44B6-B53C-BA0C54C2D2AE}" srcOrd="0" destOrd="0" presId="urn:microsoft.com/office/officeart/2008/layout/LinedList"/>
    <dgm:cxn modelId="{5037458D-3827-4971-B378-8F7244AA588E}" type="presParOf" srcId="{8E7B4198-5ED6-459B-BCA0-B5818462291A}" destId="{C2067F0C-C5A5-41A6-A08A-F28D1617FE92}" srcOrd="1" destOrd="0" presId="urn:microsoft.com/office/officeart/2008/layout/LinedList"/>
    <dgm:cxn modelId="{5EC8D1E2-38AF-44F0-A68A-931B711AE8C3}" type="presParOf" srcId="{2076D753-E97F-490A-A167-5DF7624E046B}" destId="{9BF65910-363D-4F1D-A5C8-44CEC1940E1D}" srcOrd="2" destOrd="0" presId="urn:microsoft.com/office/officeart/2008/layout/LinedList"/>
    <dgm:cxn modelId="{0342CAEC-D5E9-481C-8B08-8DD39560DD22}" type="presParOf" srcId="{2076D753-E97F-490A-A167-5DF7624E046B}" destId="{507D372B-A346-4891-8FFB-C087A509E1D5}" srcOrd="3" destOrd="0" presId="urn:microsoft.com/office/officeart/2008/layout/LinedList"/>
    <dgm:cxn modelId="{479BA306-A75A-434E-B2A9-4C767166FC8E}" type="presParOf" srcId="{507D372B-A346-4891-8FFB-C087A509E1D5}" destId="{ACCCEDFA-933B-4F07-A977-BD94A747A6F6}" srcOrd="0" destOrd="0" presId="urn:microsoft.com/office/officeart/2008/layout/LinedList"/>
    <dgm:cxn modelId="{34474B06-15D5-4AA2-9947-E3BE882C406B}" type="presParOf" srcId="{507D372B-A346-4891-8FFB-C087A509E1D5}" destId="{8DA12396-ACA7-4168-BF81-9BF19E18939E}" srcOrd="1" destOrd="0" presId="urn:microsoft.com/office/officeart/2008/layout/LinedList"/>
    <dgm:cxn modelId="{5AB2D171-BA5E-46E3-919D-B3F0C8B309E2}" type="presParOf" srcId="{2076D753-E97F-490A-A167-5DF7624E046B}" destId="{BA34C342-1929-4805-A342-4F1A3DA66F22}" srcOrd="4" destOrd="0" presId="urn:microsoft.com/office/officeart/2008/layout/LinedList"/>
    <dgm:cxn modelId="{8F71A18B-5E41-4E6C-AC3A-2EA6B444A824}" type="presParOf" srcId="{2076D753-E97F-490A-A167-5DF7624E046B}" destId="{DA097273-6922-4FF9-BAFE-46258FE45C98}" srcOrd="5" destOrd="0" presId="urn:microsoft.com/office/officeart/2008/layout/LinedList"/>
    <dgm:cxn modelId="{054F10CE-CA5D-4700-B0A9-1ABBB28BA966}" type="presParOf" srcId="{DA097273-6922-4FF9-BAFE-46258FE45C98}" destId="{CD51C1C5-D13C-4F9E-8481-839064E51D42}" srcOrd="0" destOrd="0" presId="urn:microsoft.com/office/officeart/2008/layout/LinedList"/>
    <dgm:cxn modelId="{24927BF3-AD2D-4B7A-915C-B451CAC033D0}" type="presParOf" srcId="{DA097273-6922-4FF9-BAFE-46258FE45C98}" destId="{C5828FF0-61C3-45CD-B14D-F9699102D046}" srcOrd="1" destOrd="0" presId="urn:microsoft.com/office/officeart/2008/layout/LinedList"/>
    <dgm:cxn modelId="{36B19114-0F2A-4F42-9995-149AA78C3C44}" type="presParOf" srcId="{2076D753-E97F-490A-A167-5DF7624E046B}" destId="{52B842B0-E6A8-4649-A19A-D675AAC413A6}" srcOrd="6" destOrd="0" presId="urn:microsoft.com/office/officeart/2008/layout/LinedList"/>
    <dgm:cxn modelId="{9222C57E-49BF-4401-8E6E-CA40FD625A7B}" type="presParOf" srcId="{2076D753-E97F-490A-A167-5DF7624E046B}" destId="{A3201555-327A-4BB5-9B20-A5DABF9D805C}" srcOrd="7" destOrd="0" presId="urn:microsoft.com/office/officeart/2008/layout/LinedList"/>
    <dgm:cxn modelId="{326DEACF-91C3-4A28-BDE0-2B4DFF587AE8}" type="presParOf" srcId="{A3201555-327A-4BB5-9B20-A5DABF9D805C}" destId="{639C06CD-DEE6-40AB-8A53-A7E6B18245C2}" srcOrd="0" destOrd="0" presId="urn:microsoft.com/office/officeart/2008/layout/LinedList"/>
    <dgm:cxn modelId="{A16E9B08-B327-4556-84F5-5081989E3A41}" type="presParOf" srcId="{A3201555-327A-4BB5-9B20-A5DABF9D805C}" destId="{175DB725-50E4-4EBC-9660-05EA7B5B98CF}" srcOrd="1" destOrd="0" presId="urn:microsoft.com/office/officeart/2008/layout/LinedList"/>
    <dgm:cxn modelId="{17CEDD9D-1CD6-44D9-9D45-3B27BD5D67A0}" type="presParOf" srcId="{2076D753-E97F-490A-A167-5DF7624E046B}" destId="{FFC9AA17-B482-4D2C-B2E7-FB056694393C}" srcOrd="8" destOrd="0" presId="urn:microsoft.com/office/officeart/2008/layout/LinedList"/>
    <dgm:cxn modelId="{C0094860-CBCD-4BC0-9F54-6B7B33EF03D0}" type="presParOf" srcId="{2076D753-E97F-490A-A167-5DF7624E046B}" destId="{EA7B7B0A-1C39-46FB-B59A-193C398F40E5}" srcOrd="9" destOrd="0" presId="urn:microsoft.com/office/officeart/2008/layout/LinedList"/>
    <dgm:cxn modelId="{DA98462B-B2A7-41AA-8A21-48F5B41AD5F1}" type="presParOf" srcId="{EA7B7B0A-1C39-46FB-B59A-193C398F40E5}" destId="{3923E8BA-02A7-4327-AA80-E9BC44E1753E}" srcOrd="0" destOrd="0" presId="urn:microsoft.com/office/officeart/2008/layout/LinedList"/>
    <dgm:cxn modelId="{C99495F8-006C-45D4-9C88-27A8E611BD52}" type="presParOf" srcId="{EA7B7B0A-1C39-46FB-B59A-193C398F40E5}" destId="{6FF6B936-E8BF-4E83-8AAA-31049CF681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8A800-02A0-4E35-955C-C80A32CCBD10}">
      <dsp:nvSpPr>
        <dsp:cNvPr id="0" name=""/>
        <dsp:cNvSpPr/>
      </dsp:nvSpPr>
      <dsp:spPr>
        <a:xfrm>
          <a:off x="0" y="623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C1C93-1781-44B6-B53C-BA0C54C2D2AE}">
      <dsp:nvSpPr>
        <dsp:cNvPr id="0" name=""/>
        <dsp:cNvSpPr/>
      </dsp:nvSpPr>
      <dsp:spPr>
        <a:xfrm>
          <a:off x="0" y="62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i="1" kern="1200" dirty="0"/>
            <a:t>engl. hard disk, HD</a:t>
          </a:r>
          <a:endParaRPr lang="en-US" sz="2300" kern="1200" dirty="0"/>
        </a:p>
      </dsp:txBody>
      <dsp:txXfrm>
        <a:off x="0" y="623"/>
        <a:ext cx="4869656" cy="1020830"/>
      </dsp:txXfrm>
    </dsp:sp>
    <dsp:sp modelId="{9BF65910-363D-4F1D-A5C8-44CEC1940E1D}">
      <dsp:nvSpPr>
        <dsp:cNvPr id="0" name=""/>
        <dsp:cNvSpPr/>
      </dsp:nvSpPr>
      <dsp:spPr>
        <a:xfrm>
          <a:off x="0" y="1021453"/>
          <a:ext cx="4869656" cy="0"/>
        </a:xfrm>
        <a:prstGeom prst="line">
          <a:avLst/>
        </a:prstGeom>
        <a:solidFill>
          <a:schemeClr val="accent2">
            <a:hueOff val="-898490"/>
            <a:satOff val="6181"/>
            <a:lumOff val="686"/>
            <a:alphaOff val="0"/>
          </a:schemeClr>
        </a:solidFill>
        <a:ln w="15875" cap="rnd" cmpd="sng" algn="ctr">
          <a:solidFill>
            <a:schemeClr val="accent2">
              <a:hueOff val="-898490"/>
              <a:satOff val="6181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CEDFA-933B-4F07-A977-BD94A747A6F6}">
      <dsp:nvSpPr>
        <dsp:cNvPr id="0" name=""/>
        <dsp:cNvSpPr/>
      </dsp:nvSpPr>
      <dsp:spPr>
        <a:xfrm>
          <a:off x="0" y="102145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Koristi se za pohranu velike količine podataka</a:t>
          </a:r>
          <a:endParaRPr lang="en-US" sz="2300" kern="1200" dirty="0"/>
        </a:p>
      </dsp:txBody>
      <dsp:txXfrm>
        <a:off x="0" y="1021453"/>
        <a:ext cx="4869656" cy="1020830"/>
      </dsp:txXfrm>
    </dsp:sp>
    <dsp:sp modelId="{BA34C342-1929-4805-A342-4F1A3DA66F22}">
      <dsp:nvSpPr>
        <dsp:cNvPr id="0" name=""/>
        <dsp:cNvSpPr/>
      </dsp:nvSpPr>
      <dsp:spPr>
        <a:xfrm>
          <a:off x="0" y="2042284"/>
          <a:ext cx="4869656" cy="0"/>
        </a:xfrm>
        <a:prstGeom prst="line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accent2">
              <a:hueOff val="-1796981"/>
              <a:satOff val="12361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1C1C5-D13C-4F9E-8481-839064E51D42}">
      <dsp:nvSpPr>
        <dsp:cNvPr id="0" name=""/>
        <dsp:cNvSpPr/>
      </dsp:nvSpPr>
      <dsp:spPr>
        <a:xfrm>
          <a:off x="0" y="2042284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Ugrađen je u unutrašnjost računala ali postoji i vanjski (eksterni) tvrdi diskovi</a:t>
          </a:r>
          <a:endParaRPr lang="en-US" sz="2300" kern="1200" dirty="0"/>
        </a:p>
      </dsp:txBody>
      <dsp:txXfrm>
        <a:off x="0" y="2042284"/>
        <a:ext cx="4869656" cy="1020830"/>
      </dsp:txXfrm>
    </dsp:sp>
    <dsp:sp modelId="{52B842B0-E6A8-4649-A19A-D675AAC413A6}">
      <dsp:nvSpPr>
        <dsp:cNvPr id="0" name=""/>
        <dsp:cNvSpPr/>
      </dsp:nvSpPr>
      <dsp:spPr>
        <a:xfrm>
          <a:off x="0" y="3063115"/>
          <a:ext cx="4869656" cy="0"/>
        </a:xfrm>
        <a:prstGeom prst="line">
          <a:avLst/>
        </a:prstGeom>
        <a:solidFill>
          <a:schemeClr val="accent2">
            <a:hueOff val="-2695471"/>
            <a:satOff val="18542"/>
            <a:lumOff val="2058"/>
            <a:alphaOff val="0"/>
          </a:schemeClr>
        </a:solidFill>
        <a:ln w="15875" cap="rnd" cmpd="sng" algn="ctr">
          <a:solidFill>
            <a:schemeClr val="accent2">
              <a:hueOff val="-2695471"/>
              <a:satOff val="18542"/>
              <a:lumOff val="2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C06CD-DEE6-40AB-8A53-A7E6B18245C2}">
      <dsp:nvSpPr>
        <dsp:cNvPr id="0" name=""/>
        <dsp:cNvSpPr/>
      </dsp:nvSpPr>
      <dsp:spPr>
        <a:xfrm>
          <a:off x="0" y="3063115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Odlikuje</a:t>
          </a:r>
          <a:r>
            <a:rPr lang="hr-HR" sz="2300" kern="1200" dirty="0">
              <a:latin typeface="Corbel" panose="020B0503020204020204"/>
            </a:rPr>
            <a:t> se </a:t>
          </a:r>
          <a:r>
            <a:rPr lang="hr-HR" sz="2300" kern="1200" dirty="0"/>
            <a:t>relativno niskom cijenom po pohranjenom bitu</a:t>
          </a:r>
          <a:endParaRPr lang="en-US" sz="2300" kern="1200" dirty="0"/>
        </a:p>
      </dsp:txBody>
      <dsp:txXfrm>
        <a:off x="0" y="3063115"/>
        <a:ext cx="4869656" cy="1020830"/>
      </dsp:txXfrm>
    </dsp:sp>
    <dsp:sp modelId="{FFC9AA17-B482-4D2C-B2E7-FB056694393C}">
      <dsp:nvSpPr>
        <dsp:cNvPr id="0" name=""/>
        <dsp:cNvSpPr/>
      </dsp:nvSpPr>
      <dsp:spPr>
        <a:xfrm>
          <a:off x="0" y="4083946"/>
          <a:ext cx="4869656" cy="0"/>
        </a:xfrm>
        <a:prstGeom prst="line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3E8BA-02A7-4327-AA80-E9BC44E1753E}">
      <dsp:nvSpPr>
        <dsp:cNvPr id="0" name=""/>
        <dsp:cNvSpPr/>
      </dsp:nvSpPr>
      <dsp:spPr>
        <a:xfrm>
          <a:off x="0" y="4083946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Kapacitet suvremenih tvrdih diskova je </a:t>
          </a:r>
          <a:r>
            <a:rPr lang="hr-HR" sz="2300" kern="1200" dirty="0">
              <a:latin typeface="Corbel" panose="020B0503020204020204"/>
            </a:rPr>
            <a:t>oko</a:t>
          </a:r>
          <a:r>
            <a:rPr lang="hr-HR" sz="2300" kern="1200" dirty="0"/>
            <a:t> 1000 GB (1 TB)</a:t>
          </a:r>
          <a:endParaRPr lang="en-US" sz="2300" kern="1200" dirty="0"/>
        </a:p>
      </dsp:txBody>
      <dsp:txXfrm>
        <a:off x="0" y="4083946"/>
        <a:ext cx="4869656" cy="1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558D3976-DF65-3536-04E4-86DB6FB407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EEAA5726-C16B-8E6A-5C05-BDD8D5BEEA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008CC2A-4B07-B225-E67F-B10CB3101A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420CAACE-F62B-EDA7-CC20-6FC125DB3D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/>
              <a:t>Kliknite da biste uredili stilove teksta matrice</a:t>
            </a:r>
          </a:p>
          <a:p>
            <a:pPr lvl="1"/>
            <a:r>
              <a:rPr lang="hr-HR" altLang="sr-Latn-RS" noProof="0"/>
              <a:t>Druga razina</a:t>
            </a:r>
          </a:p>
          <a:p>
            <a:pPr lvl="2"/>
            <a:r>
              <a:rPr lang="hr-HR" altLang="sr-Latn-RS" noProof="0"/>
              <a:t>Treća razina</a:t>
            </a:r>
          </a:p>
          <a:p>
            <a:pPr lvl="3"/>
            <a:r>
              <a:rPr lang="hr-HR" altLang="sr-Latn-RS" noProof="0"/>
              <a:t>Četvrta razina</a:t>
            </a:r>
          </a:p>
          <a:p>
            <a:pPr lvl="4"/>
            <a:r>
              <a:rPr lang="hr-HR" altLang="sr-Latn-RS" noProof="0"/>
              <a:t>Peta razina</a:t>
            </a: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19E1542C-C764-D781-FB1B-94F2134E34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00711" name="Rectangle 7">
            <a:extLst>
              <a:ext uri="{FF2B5EF4-FFF2-40B4-BE49-F238E27FC236}">
                <a16:creationId xmlns:a16="http://schemas.microsoft.com/office/drawing/2014/main" id="{F6F28F79-88AE-27A1-09C9-A0191BCF0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1743-E228-42B3-9167-996E3816BF9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like slajda 1">
            <a:extLst>
              <a:ext uri="{FF2B5EF4-FFF2-40B4-BE49-F238E27FC236}">
                <a16:creationId xmlns:a16="http://schemas.microsoft.com/office/drawing/2014/main" id="{1202248D-6084-1C72-51FA-7F3749B0D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zervirano mjesto bilježaka 2">
            <a:extLst>
              <a:ext uri="{FF2B5EF4-FFF2-40B4-BE49-F238E27FC236}">
                <a16:creationId xmlns:a16="http://schemas.microsoft.com/office/drawing/2014/main" id="{7D34AB51-0516-303E-2EA4-54C7AC9E8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 altLang="sr-Latn-RS">
              <a:latin typeface="Arial" panose="020B0604020202020204" pitchFamily="34" charset="0"/>
            </a:endParaRPr>
          </a:p>
        </p:txBody>
      </p:sp>
      <p:sp>
        <p:nvSpPr>
          <p:cNvPr id="7172" name="Rezervirano mjesto broja slajda 3">
            <a:extLst>
              <a:ext uri="{FF2B5EF4-FFF2-40B4-BE49-F238E27FC236}">
                <a16:creationId xmlns:a16="http://schemas.microsoft.com/office/drawing/2014/main" id="{8DBEE9B4-86C0-3C25-4E17-D375C91FF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A9C5215-026E-4083-9E1C-D5D39B82BF93}" type="slidenum">
              <a:rPr lang="hr-HR" altLang="sr-Latn-RS">
                <a:latin typeface="Calibri" panose="020F0502020204030204" pitchFamily="34" charset="0"/>
              </a:rPr>
              <a:pPr/>
              <a:t>1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13081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9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4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2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9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46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9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4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3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1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8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2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9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ransition spd="med">
    <p:newsflash/>
    <p:sndAc>
      <p:stSnd>
        <p:snd r:embed="rId19" name="camera.wav"/>
      </p:stSnd>
    </p:sndAc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4" name="Group 6153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6155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6156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6157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158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159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160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6146" name="Naslov 1">
            <a:extLst>
              <a:ext uri="{FF2B5EF4-FFF2-40B4-BE49-F238E27FC236}">
                <a16:creationId xmlns:a16="http://schemas.microsoft.com/office/drawing/2014/main" id="{F9BAD1EC-3B8E-9A11-58B3-F58D28368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224" y="1380068"/>
            <a:ext cx="4541042" cy="26161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Glavni dijelovi računala</a:t>
            </a:r>
          </a:p>
        </p:txBody>
      </p:sp>
      <p:pic>
        <p:nvPicPr>
          <p:cNvPr id="6148" name="Picture 6147">
            <a:extLst>
              <a:ext uri="{FF2B5EF4-FFF2-40B4-BE49-F238E27FC236}">
                <a16:creationId xmlns:a16="http://schemas.microsoft.com/office/drawing/2014/main" id="{B5787157-533E-DE81-78A3-9286F8E0D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58" t="5701" r="-5" b="3385"/>
          <a:stretch/>
        </p:blipFill>
        <p:spPr>
          <a:xfrm>
            <a:off x="20" y="10"/>
            <a:ext cx="4086205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1200C-8EE9-18AB-CF2A-AAA3BAD4ADD2}"/>
              </a:ext>
            </a:extLst>
          </p:cNvPr>
          <p:cNvSpPr txBox="1"/>
          <p:nvPr/>
        </p:nvSpPr>
        <p:spPr>
          <a:xfrm>
            <a:off x="6449784" y="5236028"/>
            <a:ext cx="23948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rebuchet MS"/>
              </a:rPr>
              <a:t>Marin Pašić, prof.</a:t>
            </a:r>
            <a:endParaRPr lang="en-US" dirty="0"/>
          </a:p>
        </p:txBody>
      </p:sp>
    </p:spTree>
  </p:cSld>
  <p:clrMapOvr>
    <a:masterClrMapping/>
  </p:clrMapOvr>
  <p:transition spd="med">
    <p:newsflash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9" name="Group 17448">
            <a:extLst>
              <a:ext uri="{FF2B5EF4-FFF2-40B4-BE49-F238E27FC236}">
                <a16:creationId xmlns:a16="http://schemas.microsoft.com/office/drawing/2014/main" id="{DF8D5C46-63E5-40C5-A208-4B2189FA1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6858001"/>
            <a:chOff x="1320800" y="0"/>
            <a:chExt cx="2436813" cy="6858001"/>
          </a:xfrm>
        </p:grpSpPr>
        <p:sp>
          <p:nvSpPr>
            <p:cNvPr id="17450" name="Freeform 6">
              <a:extLst>
                <a:ext uri="{FF2B5EF4-FFF2-40B4-BE49-F238E27FC236}">
                  <a16:creationId xmlns:a16="http://schemas.microsoft.com/office/drawing/2014/main" id="{4A42B4ED-376E-46C3-8BB2-EAFC660D1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451" name="Freeform 7">
              <a:extLst>
                <a:ext uri="{FF2B5EF4-FFF2-40B4-BE49-F238E27FC236}">
                  <a16:creationId xmlns:a16="http://schemas.microsoft.com/office/drawing/2014/main" id="{94E0795D-42C3-4DFD-AEB0-286A1CF14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452" name="Freeform 8">
              <a:extLst>
                <a:ext uri="{FF2B5EF4-FFF2-40B4-BE49-F238E27FC236}">
                  <a16:creationId xmlns:a16="http://schemas.microsoft.com/office/drawing/2014/main" id="{A2ACED1B-99D0-4C14-B63B-963889DC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453" name="Freeform 9">
              <a:extLst>
                <a:ext uri="{FF2B5EF4-FFF2-40B4-BE49-F238E27FC236}">
                  <a16:creationId xmlns:a16="http://schemas.microsoft.com/office/drawing/2014/main" id="{5C5D324F-33A3-4C66-BFE5-1742CA4E5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454" name="Freeform 10">
              <a:extLst>
                <a:ext uri="{FF2B5EF4-FFF2-40B4-BE49-F238E27FC236}">
                  <a16:creationId xmlns:a16="http://schemas.microsoft.com/office/drawing/2014/main" id="{EC572FC8-A465-4BA3-BA4D-2EC538C04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455" name="Freeform 11">
              <a:extLst>
                <a:ext uri="{FF2B5EF4-FFF2-40B4-BE49-F238E27FC236}">
                  <a16:creationId xmlns:a16="http://schemas.microsoft.com/office/drawing/2014/main" id="{66CC2B15-8E3B-4CFF-99E4-5B4E4D8CF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7410" name="Naslov 1">
            <a:extLst>
              <a:ext uri="{FF2B5EF4-FFF2-40B4-BE49-F238E27FC236}">
                <a16:creationId xmlns:a16="http://schemas.microsoft.com/office/drawing/2014/main" id="{D13DAA78-A13E-99F5-9A9B-4E909E14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3209196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Tvrdi disk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4467C1-73BB-1419-0130-68ACB7CE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2" y="2307770"/>
            <a:ext cx="3209197" cy="40059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2 </a:t>
            </a:r>
            <a:r>
              <a:rPr lang="en-US" err="1"/>
              <a:t>vrste</a:t>
            </a:r>
            <a:r>
              <a:rPr lang="en-US" dirty="0"/>
              <a:t> </a:t>
            </a:r>
            <a:r>
              <a:rPr lang="en-US" err="1"/>
              <a:t>tehnologije</a:t>
            </a:r>
            <a:r>
              <a:rPr lang="en-US" dirty="0"/>
              <a:t> </a:t>
            </a:r>
            <a:r>
              <a:rPr lang="en-US" err="1"/>
              <a:t>izrade</a:t>
            </a:r>
            <a:r>
              <a:rPr lang="en-US" dirty="0"/>
              <a:t> </a:t>
            </a:r>
            <a:r>
              <a:rPr lang="en-US" err="1"/>
              <a:t>tvrdog</a:t>
            </a:r>
            <a:r>
              <a:rPr lang="en-US" dirty="0"/>
              <a:t> </a:t>
            </a:r>
            <a:r>
              <a:rPr lang="en-US" err="1"/>
              <a:t>diska</a:t>
            </a:r>
            <a:endParaRPr lang="en-US"/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en-US" dirty="0"/>
              <a:t>HDD (hard disk drive) - </a:t>
            </a:r>
            <a:r>
              <a:rPr lang="en-US" err="1"/>
              <a:t>magnetska</a:t>
            </a:r>
            <a:r>
              <a:rPr lang="en-US" dirty="0"/>
              <a:t> </a:t>
            </a:r>
            <a:r>
              <a:rPr lang="en-US" err="1"/>
              <a:t>tehnologija</a:t>
            </a:r>
            <a:r>
              <a:rPr lang="en-US" dirty="0"/>
              <a:t>, </a:t>
            </a:r>
            <a:r>
              <a:rPr lang="en-US" err="1"/>
              <a:t>izumljen</a:t>
            </a:r>
            <a:r>
              <a:rPr lang="en-US" dirty="0"/>
              <a:t> 1956.godine 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en-US" dirty="0"/>
              <a:t>SSD (solid state drive) - flash </a:t>
            </a:r>
            <a:r>
              <a:rPr lang="en-US" err="1"/>
              <a:t>memorija</a:t>
            </a:r>
            <a:r>
              <a:rPr lang="en-US" dirty="0"/>
              <a:t>, </a:t>
            </a:r>
            <a:r>
              <a:rPr lang="en-US" err="1"/>
              <a:t>polako</a:t>
            </a:r>
            <a:r>
              <a:rPr lang="en-US" dirty="0"/>
              <a:t> </a:t>
            </a:r>
            <a:r>
              <a:rPr lang="en-US" err="1"/>
              <a:t>zamjenjuje</a:t>
            </a:r>
            <a:r>
              <a:rPr lang="en-US" dirty="0"/>
              <a:t> </a:t>
            </a:r>
            <a:r>
              <a:rPr lang="en-US" err="1"/>
              <a:t>magnetski</a:t>
            </a:r>
            <a:r>
              <a:rPr lang="en-US" dirty="0"/>
              <a:t> HDD disk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endParaRPr lang="en-US" dirty="0"/>
          </a:p>
        </p:txBody>
      </p:sp>
      <p:sp>
        <p:nvSpPr>
          <p:cNvPr id="17457" name="Rounded Rectangle 16">
            <a:extLst>
              <a:ext uri="{FF2B5EF4-FFF2-40B4-BE49-F238E27FC236}">
                <a16:creationId xmlns:a16="http://schemas.microsoft.com/office/drawing/2014/main" id="{63A60C88-7443-4827-9241-5019758C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648931"/>
            <a:ext cx="4055267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1F1BEA-F183-1322-6F8C-6E096928946E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E469B7F-D608-87CB-BF80-2F29C94D6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47908"/>
              </p:ext>
            </p:extLst>
          </p:nvPr>
        </p:nvGraphicFramePr>
        <p:xfrm>
          <a:off x="4713514" y="1077685"/>
          <a:ext cx="3816662" cy="5202489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135355">
                  <a:extLst>
                    <a:ext uri="{9D8B030D-6E8A-4147-A177-3AD203B41FA5}">
                      <a16:colId xmlns:a16="http://schemas.microsoft.com/office/drawing/2014/main" val="2682844877"/>
                    </a:ext>
                  </a:extLst>
                </a:gridCol>
                <a:gridCol w="1681307">
                  <a:extLst>
                    <a:ext uri="{9D8B030D-6E8A-4147-A177-3AD203B41FA5}">
                      <a16:colId xmlns:a16="http://schemas.microsoft.com/office/drawing/2014/main" val="2276665403"/>
                    </a:ext>
                  </a:extLst>
                </a:gridCol>
              </a:tblGrid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</a:rPr>
                        <a:t>HDD</a:t>
                      </a:r>
                    </a:p>
                  </a:txBody>
                  <a:tcPr marL="39709" marR="39709" marT="0" marB="794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cap="none" spc="0" dirty="0">
                          <a:solidFill>
                            <a:schemeClr val="tx1"/>
                          </a:solidFill>
                          <a:effectLst/>
                        </a:rPr>
                        <a:t>SSD</a:t>
                      </a:r>
                    </a:p>
                  </a:txBody>
                  <a:tcPr marL="39709" marR="39709" marT="0" marB="794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10658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Manja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cijena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Veća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brzina</a:t>
                      </a: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547825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Provjerena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tehnologija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Lakši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manjih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err="1">
                          <a:solidFill>
                            <a:schemeClr val="tx1"/>
                          </a:solidFill>
                          <a:effectLst/>
                        </a:rPr>
                        <a:t>dimenzija</a:t>
                      </a:r>
                      <a:endParaRPr lang="en-US" sz="200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31122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Veći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kapacitet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Manja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razina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buke</a:t>
                      </a: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92016"/>
                  </a:ext>
                </a:extLst>
              </a:tr>
              <a:tr h="1217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Lakše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se „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spase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“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podaci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ukoliko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dođe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en-US" sz="2000" b="0" cap="none" spc="0" err="1">
                          <a:solidFill>
                            <a:schemeClr val="tx1"/>
                          </a:solidFill>
                          <a:effectLst/>
                        </a:rPr>
                        <a:t>oštećenja</a:t>
                      </a:r>
                      <a:endParaRPr lang="en-US" sz="2000" b="0" cap="none" spc="0" dirty="0" err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Troši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manje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energija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01789"/>
                  </a:ext>
                </a:extLst>
              </a:tr>
              <a:tr h="70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Manje se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zagrijava</a:t>
                      </a:r>
                      <a:r>
                        <a:rPr lang="en-US" sz="2000" cap="none" spc="0" dirty="0">
                          <a:solidFill>
                            <a:schemeClr val="tx1"/>
                          </a:solidFill>
                          <a:effectLst/>
                        </a:rPr>
                        <a:t> u </a:t>
                      </a:r>
                      <a:r>
                        <a:rPr lang="en-US" sz="2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radu</a:t>
                      </a:r>
                      <a:endParaRPr lang="en-US" sz="20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458948"/>
                  </a:ext>
                </a:extLst>
              </a:tr>
              <a:tr h="537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9709" marR="39709" marT="0" marB="794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90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605246"/>
      </p:ext>
    </p:extLst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>
            <a:extLst>
              <a:ext uri="{FF2B5EF4-FFF2-40B4-BE49-F238E27FC236}">
                <a16:creationId xmlns:a16="http://schemas.microsoft.com/office/drawing/2014/main" id="{710DEB6B-5F78-12FD-1E61-5F2CB08E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217" y="159884"/>
            <a:ext cx="6348412" cy="1320800"/>
          </a:xfrm>
        </p:spPr>
        <p:txBody>
          <a:bodyPr/>
          <a:lstStyle/>
          <a:p>
            <a:r>
              <a:rPr lang="hr-HR" altLang="sr-Latn-RS" dirty="0"/>
              <a:t>HDD vs. SSD</a:t>
            </a:r>
            <a:endParaRPr lang="en-US" dirty="0"/>
          </a:p>
        </p:txBody>
      </p:sp>
      <p:pic>
        <p:nvPicPr>
          <p:cNvPr id="18435" name="Picture 4" descr="HDD">
            <a:extLst>
              <a:ext uri="{FF2B5EF4-FFF2-40B4-BE49-F238E27FC236}">
                <a16:creationId xmlns:a16="http://schemas.microsoft.com/office/drawing/2014/main" id="{6B0116DB-E280-B76B-4E06-7E820FAC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/>
          <a:stretch>
            <a:fillRect/>
          </a:stretch>
        </p:blipFill>
        <p:spPr bwMode="auto">
          <a:xfrm>
            <a:off x="1013960" y="1248001"/>
            <a:ext cx="2934380" cy="273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Slikovni rezultat za tvrdi disk">
            <a:extLst>
              <a:ext uri="{FF2B5EF4-FFF2-40B4-BE49-F238E27FC236}">
                <a16:creationId xmlns:a16="http://schemas.microsoft.com/office/drawing/2014/main" id="{57549443-2496-810E-B613-F1A9DAF4A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3" y="3975327"/>
            <a:ext cx="4006624" cy="198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F8DA49F6-21C2-C0E2-BF54-C652C71F0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629" y="1329641"/>
            <a:ext cx="3505200" cy="2304604"/>
          </a:xfrm>
          <a:prstGeom prst="rect">
            <a:avLst/>
          </a:prstGeom>
        </p:spPr>
      </p:pic>
      <p:pic>
        <p:nvPicPr>
          <p:cNvPr id="3" name="Picture 2" descr="A close up of a computer chip&#10;&#10;Description automatically generated">
            <a:extLst>
              <a:ext uri="{FF2B5EF4-FFF2-40B4-BE49-F238E27FC236}">
                <a16:creationId xmlns:a16="http://schemas.microsoft.com/office/drawing/2014/main" id="{5C8012F5-1735-ECCD-8EAA-66F7D32A3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972297"/>
            <a:ext cx="3102428" cy="1994064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6" name="Rectangle 20505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08" name="Group 20507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7698" y="-12875"/>
            <a:ext cx="1953297" cy="6890194"/>
            <a:chOff x="2199787" y="-12875"/>
            <a:chExt cx="2679011" cy="6890194"/>
          </a:xfrm>
        </p:grpSpPr>
        <p:sp useBgFill="1">
          <p:nvSpPr>
            <p:cNvPr id="20509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0510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12" name="Group 20511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20513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514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515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516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517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518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0482" name="Naslov 1">
            <a:extLst>
              <a:ext uri="{FF2B5EF4-FFF2-40B4-BE49-F238E27FC236}">
                <a16:creationId xmlns:a16="http://schemas.microsoft.com/office/drawing/2014/main" id="{C0D0D0FC-799D-45A3-9D8B-2FD1D2CE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685800"/>
            <a:ext cx="5509418" cy="141393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Sabirnice (</a:t>
            </a:r>
            <a:r>
              <a:rPr lang="hr-HR" altLang="sr-Latn-RS" i="1"/>
              <a:t>eng. bus</a:t>
            </a:r>
            <a:r>
              <a:rPr lang="hr-HR" altLang="sr-Latn-RS"/>
              <a:t>)</a:t>
            </a:r>
          </a:p>
        </p:txBody>
      </p:sp>
      <p:pic>
        <p:nvPicPr>
          <p:cNvPr id="2" name="Picture 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483A6E8F-88FA-2708-536C-A446F3F3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84" r="41194"/>
          <a:stretch/>
        </p:blipFill>
        <p:spPr>
          <a:xfrm>
            <a:off x="20" y="10"/>
            <a:ext cx="2594352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0483" name="Rezervirano mjesto sadržaja 2">
            <a:extLst>
              <a:ext uri="{FF2B5EF4-FFF2-40B4-BE49-F238E27FC236}">
                <a16:creationId xmlns:a16="http://schemas.microsoft.com/office/drawing/2014/main" id="{111A9D3F-CC79-76CE-E89B-643CB0AA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900" y="1983619"/>
            <a:ext cx="6081824" cy="45804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dirty="0"/>
              <a:t>Veza za razmjenu podataka između dvaju ili više uređaja.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b="1" dirty="0"/>
              <a:t>Unutarnje i vanjske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300" b="1" dirty="0"/>
              <a:t>Unutarnje</a:t>
            </a:r>
            <a:r>
              <a:rPr lang="hr-HR" altLang="sr-Latn-RS" sz="2300" dirty="0"/>
              <a:t> su sabirnice izvedene kao priključnice na matičnoj ploči računala. Obično su te priključnice zalemljene za matičnu ploču računala. </a:t>
            </a:r>
          </a:p>
          <a:p>
            <a:pPr>
              <a:buClr>
                <a:srgbClr val="1287C3"/>
              </a:buClr>
              <a:buFont typeface="Wingdings,Sans-Serif" panose="05000000000000000000" pitchFamily="2" charset="2"/>
              <a:buChar char="q"/>
            </a:pPr>
            <a:r>
              <a:rPr lang="hr-HR" sz="2300" b="1" dirty="0"/>
              <a:t>Vanjske</a:t>
            </a:r>
            <a:r>
              <a:rPr lang="hr-HR" sz="2300" dirty="0"/>
              <a:t> sabirnice služe za razmjenu podataka između računala i vanjskih uređaja.  Obično su smještene na stražnjoj strani računala i na njih se može priključiti bez otvaranja računala.</a:t>
            </a:r>
            <a:endParaRPr lang="en-US" sz="2300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4ACA734D-1517-4B93-D3BB-C21B1F018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0" y="905933"/>
            <a:ext cx="4995068" cy="9652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Sabirnice (</a:t>
            </a:r>
            <a:r>
              <a:rPr lang="hr-HR" altLang="sr-Latn-RS" i="1"/>
              <a:t>eng. bus</a:t>
            </a:r>
            <a:r>
              <a:rPr lang="hr-HR" altLang="sr-Latn-RS"/>
              <a:t>)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9535C59F-CD34-CF6F-0B10-D52F0D43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2210605"/>
            <a:ext cx="2724591" cy="2443705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07" name="Rezervirano mjesto sadržaja 2">
            <a:extLst>
              <a:ext uri="{FF2B5EF4-FFF2-40B4-BE49-F238E27FC236}">
                <a16:creationId xmlns:a16="http://schemas.microsoft.com/office/drawing/2014/main" id="{6A6AEF17-1FC4-D721-FB84-CFA3C3872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199" y="1998133"/>
            <a:ext cx="4995068" cy="37930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/>
              <a:t>Najrasprostranjenija </a:t>
            </a:r>
            <a:r>
              <a:rPr lang="hr-HR" b="1"/>
              <a:t>unutarnja</a:t>
            </a:r>
            <a:r>
              <a:rPr lang="hr-HR"/>
              <a:t> sabirnica u suvremenim osobnim računalima je </a:t>
            </a:r>
            <a:r>
              <a:rPr lang="hr-HR" b="1"/>
              <a:t>PCI sabirnica</a:t>
            </a:r>
            <a:r>
              <a:rPr lang="hr-HR"/>
              <a:t>. Opće je namjene i predviđena za priključak različitih dodatnih sklopova (kartica)</a:t>
            </a:r>
            <a:endParaRPr lang="hr-HR" altLang="sr-Latn-RS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Najpopularnija </a:t>
            </a:r>
            <a:r>
              <a:rPr lang="hr-HR" altLang="sr-Latn-RS" b="1"/>
              <a:t>vanjska</a:t>
            </a:r>
            <a:r>
              <a:rPr lang="hr-HR" altLang="sr-Latn-RS"/>
              <a:t> sabirnica je </a:t>
            </a:r>
            <a:r>
              <a:rPr lang="hr-HR" altLang="sr-Latn-RS" b="1"/>
              <a:t>USB sabirnica</a:t>
            </a:r>
            <a:r>
              <a:rPr lang="hr-HR" altLang="sr-Latn-RS"/>
              <a:t>, predviđena za spajanje miša, vanjskog tvrdog diska, skenera, pisača itd.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2532" descr="An arrow pointing right">
            <a:extLst>
              <a:ext uri="{FF2B5EF4-FFF2-40B4-BE49-F238E27FC236}">
                <a16:creationId xmlns:a16="http://schemas.microsoft.com/office/drawing/2014/main" id="{31F0F885-AD73-3E71-D9FF-80BAAF05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r="11727" b="1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22537" name="Group 22536">
            <a:extLst>
              <a:ext uri="{FF2B5EF4-FFF2-40B4-BE49-F238E27FC236}">
                <a16:creationId xmlns:a16="http://schemas.microsoft.com/office/drawing/2014/main" id="{CE44BAAA-0355-4DE7-A0FE-B7F21F18A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6858001"/>
            <a:chOff x="1320800" y="0"/>
            <a:chExt cx="2436813" cy="6858001"/>
          </a:xfrm>
        </p:grpSpPr>
        <p:sp>
          <p:nvSpPr>
            <p:cNvPr id="22538" name="Freeform 6">
              <a:extLst>
                <a:ext uri="{FF2B5EF4-FFF2-40B4-BE49-F238E27FC236}">
                  <a16:creationId xmlns:a16="http://schemas.microsoft.com/office/drawing/2014/main" id="{881F11E1-3B50-4A51-992E-148EA526F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539" name="Freeform 7">
              <a:extLst>
                <a:ext uri="{FF2B5EF4-FFF2-40B4-BE49-F238E27FC236}">
                  <a16:creationId xmlns:a16="http://schemas.microsoft.com/office/drawing/2014/main" id="{10E700E6-F178-46CD-A8F7-C7105888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540" name="Freeform 8">
              <a:extLst>
                <a:ext uri="{FF2B5EF4-FFF2-40B4-BE49-F238E27FC236}">
                  <a16:creationId xmlns:a16="http://schemas.microsoft.com/office/drawing/2014/main" id="{76DA14BF-8092-436D-9DA3-C6E098F98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541" name="Freeform 9">
              <a:extLst>
                <a:ext uri="{FF2B5EF4-FFF2-40B4-BE49-F238E27FC236}">
                  <a16:creationId xmlns:a16="http://schemas.microsoft.com/office/drawing/2014/main" id="{97EEEB8A-6EE6-421C-BF9F-D7AC6A4E3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542" name="Freeform 10">
              <a:extLst>
                <a:ext uri="{FF2B5EF4-FFF2-40B4-BE49-F238E27FC236}">
                  <a16:creationId xmlns:a16="http://schemas.microsoft.com/office/drawing/2014/main" id="{0910DC29-86B5-4496-8762-C0124016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543" name="Freeform 11">
              <a:extLst>
                <a:ext uri="{FF2B5EF4-FFF2-40B4-BE49-F238E27FC236}">
                  <a16:creationId xmlns:a16="http://schemas.microsoft.com/office/drawing/2014/main" id="{4F0484A8-90CF-4948-A538-103F963D2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2530" name="Naslov 1">
            <a:extLst>
              <a:ext uri="{FF2B5EF4-FFF2-40B4-BE49-F238E27FC236}">
                <a16:creationId xmlns:a16="http://schemas.microsoft.com/office/drawing/2014/main" id="{9E24D213-B74C-9128-A561-98F6AFAF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685800"/>
            <a:ext cx="7514035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/>
              <a:t>Matična ploča (</a:t>
            </a:r>
            <a:r>
              <a:rPr lang="hr-HR" altLang="sr-Latn-RS" i="1"/>
              <a:t>eng. motherboard</a:t>
            </a:r>
            <a:r>
              <a:rPr lang="hr-HR" altLang="sr-Latn-RS"/>
              <a:t>)</a:t>
            </a:r>
          </a:p>
        </p:txBody>
      </p:sp>
      <p:sp>
        <p:nvSpPr>
          <p:cNvPr id="22531" name="Rezervirano mjesto sadržaja 2">
            <a:extLst>
              <a:ext uri="{FF2B5EF4-FFF2-40B4-BE49-F238E27FC236}">
                <a16:creationId xmlns:a16="http://schemas.microsoft.com/office/drawing/2014/main" id="{82B48BEB-DE82-82F9-B296-53F70B99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2" y="2666999"/>
            <a:ext cx="7514035" cy="312420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Tiskana pločica na kojoj su smješteni glavni dijelovi računala: procesor, memorija, unutarnja sabirnica i dr.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Sklopovi mogu biti zalemljeni na matičnu ploču ili se mogu dodati u za to predviđena podnožja i priključnice.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Matična ploča se često prodaje zasebno, bez procesora, memorije i dodatnih sklopova (kartica) kako bi kupac sam mogao sastaviti računalo prema svojim potrebama. 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3" name="Group 23582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23561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562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563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564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565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566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3554" name="Naslov 1">
            <a:extLst>
              <a:ext uri="{FF2B5EF4-FFF2-40B4-BE49-F238E27FC236}">
                <a16:creationId xmlns:a16="http://schemas.microsoft.com/office/drawing/2014/main" id="{A9EC65BE-346D-7C78-1C40-157DCE84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49" y="4625788"/>
            <a:ext cx="5919445" cy="9223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altLang="sr-Latn-RS" sz="3200" err="1"/>
              <a:t>Matična</a:t>
            </a:r>
            <a:r>
              <a:rPr lang="en-US" altLang="sr-Latn-RS" sz="3200" dirty="0"/>
              <a:t> </a:t>
            </a:r>
            <a:r>
              <a:rPr lang="en-US" altLang="sr-Latn-RS" sz="3200" err="1"/>
              <a:t>ploča</a:t>
            </a:r>
            <a:r>
              <a:rPr lang="en-US" altLang="sr-Latn-RS" sz="3200" dirty="0"/>
              <a:t> (</a:t>
            </a:r>
            <a:r>
              <a:rPr lang="en-US" altLang="sr-Latn-RS" sz="3200" i="1" err="1"/>
              <a:t>eng.</a:t>
            </a:r>
            <a:r>
              <a:rPr lang="en-US" altLang="sr-Latn-RS" sz="3200" i="1" dirty="0"/>
              <a:t> motherboard</a:t>
            </a:r>
            <a:r>
              <a:rPr lang="en-US" altLang="sr-Latn-RS" sz="3200" dirty="0"/>
              <a:t>)</a:t>
            </a:r>
          </a:p>
        </p:txBody>
      </p:sp>
      <p:pic>
        <p:nvPicPr>
          <p:cNvPr id="23555" name="Picture 6" descr="Maticnaploca sa opisom">
            <a:extLst>
              <a:ext uri="{FF2B5EF4-FFF2-40B4-BE49-F238E27FC236}">
                <a16:creationId xmlns:a16="http://schemas.microsoft.com/office/drawing/2014/main" id="{E059A34B-1C5B-318A-B80A-6E71BC393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" r="-1" b="-1"/>
          <a:stretch/>
        </p:blipFill>
        <p:spPr bwMode="auto">
          <a:xfrm>
            <a:off x="2344511" y="161700"/>
            <a:ext cx="6638922" cy="441423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5" name="Rectangle 24584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2" descr="Slikovni rezultat za grafička kartica">
            <a:extLst>
              <a:ext uri="{FF2B5EF4-FFF2-40B4-BE49-F238E27FC236}">
                <a16:creationId xmlns:a16="http://schemas.microsoft.com/office/drawing/2014/main" id="{621912E9-5F28-69B8-4AFD-D426033D6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r="12271"/>
          <a:stretch/>
        </p:blipFill>
        <p:spPr bwMode="auto">
          <a:xfrm>
            <a:off x="5169693" y="10"/>
            <a:ext cx="397430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7" name="Group 24586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6858001"/>
            <a:chOff x="1320800" y="0"/>
            <a:chExt cx="2436813" cy="6858001"/>
          </a:xfrm>
        </p:grpSpPr>
        <p:sp>
          <p:nvSpPr>
            <p:cNvPr id="24588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589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590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591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592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593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4578" name="Naslov 1">
            <a:extLst>
              <a:ext uri="{FF2B5EF4-FFF2-40B4-BE49-F238E27FC236}">
                <a16:creationId xmlns:a16="http://schemas.microsoft.com/office/drawing/2014/main" id="{BE71274E-D736-FF2E-DA7F-08586BF2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60" y="685800"/>
            <a:ext cx="3945510" cy="1752599"/>
          </a:xfrm>
        </p:spPr>
        <p:txBody>
          <a:bodyPr>
            <a:normAutofit/>
          </a:bodyPr>
          <a:lstStyle/>
          <a:p>
            <a:pPr algn="l"/>
            <a:r>
              <a:rPr lang="hr-HR" altLang="sr-Latn-RS"/>
              <a:t>Grafička kartica</a:t>
            </a:r>
          </a:p>
        </p:txBody>
      </p:sp>
      <p:sp>
        <p:nvSpPr>
          <p:cNvPr id="24579" name="Rezervirano mjesto sadržaja 2">
            <a:extLst>
              <a:ext uri="{FF2B5EF4-FFF2-40B4-BE49-F238E27FC236}">
                <a16:creationId xmlns:a16="http://schemas.microsoft.com/office/drawing/2014/main" id="{1D843DF4-1DC9-884C-DEBE-73DFB449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1992085"/>
            <a:ext cx="4076138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altLang="sr-Latn-RS" sz="2000" dirty="0"/>
              <a:t>Računalni sklop čija je zadaća pretvorba digitalnih signala iz računala u oblik prihvatljiv monitoru. Suvremene grafičke kartice složeni su sklopovi, koji su zapravo malo zasebno računalo.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altLang="sr-Latn-RS" sz="2000" dirty="0"/>
              <a:t>Grafička kartica može biti izvedena kao posebni sklop koji se može zamijeniti ili je ugrađena na matičnu ploču računala i ne može se mijenjati.</a:t>
            </a:r>
          </a:p>
          <a:p>
            <a:pPr>
              <a:buFont typeface="Wingdings" panose="05000000000000000000" pitchFamily="2" charset="2"/>
              <a:buChar char="q"/>
            </a:pPr>
            <a:endParaRPr lang="hr-HR" altLang="sr-Latn-RS" sz="2000" dirty="0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>
            <a:extLst>
              <a:ext uri="{FF2B5EF4-FFF2-40B4-BE49-F238E27FC236}">
                <a16:creationId xmlns:a16="http://schemas.microsoft.com/office/drawing/2014/main" id="{D684BC81-5DDE-3B44-4A5D-978FF2F4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C38194-EBF4-2318-5835-0C4982C81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1. Što se od navedenog može svrstati i pod ulazne i pod izlazne jedinice?</a:t>
            </a:r>
          </a:p>
          <a:p>
            <a:pPr lvl="1"/>
            <a:r>
              <a:rPr lang="hr-HR" altLang="sr-Latn-RS"/>
              <a:t>A. Printer</a:t>
            </a:r>
          </a:p>
          <a:p>
            <a:pPr lvl="1"/>
            <a:r>
              <a:rPr lang="hr-HR" altLang="sr-Latn-RS"/>
              <a:t>B. Zvučnici</a:t>
            </a:r>
          </a:p>
          <a:p>
            <a:pPr lvl="1"/>
            <a:r>
              <a:rPr lang="hr-HR" altLang="sr-Latn-RS"/>
              <a:t>C. Zaslon osjetljiv na dodir</a:t>
            </a:r>
          </a:p>
          <a:p>
            <a:pPr lvl="1"/>
            <a:r>
              <a:rPr lang="hr-HR" altLang="sr-Latn-RS"/>
              <a:t>D. Matična ploča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>
            <a:extLst>
              <a:ext uri="{FF2B5EF4-FFF2-40B4-BE49-F238E27FC236}">
                <a16:creationId xmlns:a16="http://schemas.microsoft.com/office/drawing/2014/main" id="{40A4BC4D-397C-8C84-EF40-84698F56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EA8F9C-CE53-E6F0-8B2C-E9A0A3F6A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2. Što od navedenog ne vrijedi za RAM memoriju?</a:t>
            </a:r>
          </a:p>
          <a:p>
            <a:pPr lvl="1"/>
            <a:r>
              <a:rPr lang="hr-HR" altLang="sr-Latn-RS"/>
              <a:t>A. To je radna memorija</a:t>
            </a:r>
          </a:p>
          <a:p>
            <a:pPr lvl="1"/>
            <a:r>
              <a:rPr lang="hr-HR" altLang="sr-Latn-RS"/>
              <a:t>B. Na nju se podatci spremaju nasumično</a:t>
            </a:r>
          </a:p>
          <a:p>
            <a:pPr lvl="1"/>
            <a:r>
              <a:rPr lang="hr-HR" altLang="sr-Latn-RS"/>
              <a:t>C. Kapacitet joj je nekoliko GB</a:t>
            </a:r>
          </a:p>
          <a:p>
            <a:pPr lvl="1"/>
            <a:r>
              <a:rPr lang="hr-HR" altLang="sr-Latn-RS"/>
              <a:t>D. Na nju se podatci upisuju prilikom izrade u tvornici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D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slov 1">
            <a:extLst>
              <a:ext uri="{FF2B5EF4-FFF2-40B4-BE49-F238E27FC236}">
                <a16:creationId xmlns:a16="http://schemas.microsoft.com/office/drawing/2014/main" id="{9DBE1F10-0CA4-3641-7829-EE8C1FCB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F6B267-05B1-AAB4-4832-59AC2862A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3. Radni takt procesora mjeri se u :</a:t>
            </a:r>
          </a:p>
          <a:p>
            <a:pPr lvl="1"/>
            <a:r>
              <a:rPr lang="hr-HR" altLang="sr-Latn-RS"/>
              <a:t>A. MHz</a:t>
            </a:r>
          </a:p>
          <a:p>
            <a:pPr lvl="1"/>
            <a:r>
              <a:rPr lang="hr-HR" altLang="sr-Latn-RS"/>
              <a:t>B. b/s</a:t>
            </a:r>
          </a:p>
          <a:p>
            <a:pPr lvl="1"/>
            <a:r>
              <a:rPr lang="hr-HR" altLang="sr-Latn-RS"/>
              <a:t>C. GHz</a:t>
            </a:r>
          </a:p>
          <a:p>
            <a:pPr lvl="1"/>
            <a:r>
              <a:rPr lang="hr-HR" altLang="sr-Latn-RS"/>
              <a:t>D. B/s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E60ADEEC-B33C-B886-3E1F-03B091AA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51858"/>
          </a:xfrm>
        </p:spPr>
        <p:txBody>
          <a:bodyPr/>
          <a:lstStyle/>
          <a:p>
            <a:pPr eaLnBrk="1" hangingPunct="1"/>
            <a:r>
              <a:rPr lang="hr-HR" altLang="sr-Latn-RS"/>
              <a:t>Glavni dijelovi računala</a:t>
            </a:r>
          </a:p>
        </p:txBody>
      </p:sp>
      <p:pic>
        <p:nvPicPr>
          <p:cNvPr id="8195" name="Picture 4" descr="Model-racunala">
            <a:extLst>
              <a:ext uri="{FF2B5EF4-FFF2-40B4-BE49-F238E27FC236}">
                <a16:creationId xmlns:a16="http://schemas.microsoft.com/office/drawing/2014/main" id="{1DDD7BAF-0F04-C2BA-068E-FE69147BFA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-2" b="-2"/>
          <a:stretch/>
        </p:blipFill>
        <p:spPr>
          <a:xfrm>
            <a:off x="1959496" y="1632663"/>
            <a:ext cx="6670171" cy="4994494"/>
          </a:xfrm>
          <a:prstGeom prst="round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0032FCBC-B0E7-564C-16CB-9B6DECE1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A0E8C3-8649-E8CE-456A-AE438F8D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4. Kratica najpoznatije unutarnje sabirnice opće namjene je:</a:t>
            </a:r>
          </a:p>
          <a:p>
            <a:pPr lvl="1"/>
            <a:r>
              <a:rPr lang="hr-HR" altLang="sr-Latn-RS"/>
              <a:t>A. PCI</a:t>
            </a:r>
          </a:p>
          <a:p>
            <a:pPr lvl="1"/>
            <a:r>
              <a:rPr lang="hr-HR" altLang="sr-Latn-RS"/>
              <a:t>B. DHL</a:t>
            </a:r>
          </a:p>
          <a:p>
            <a:pPr lvl="1"/>
            <a:r>
              <a:rPr lang="hr-HR" altLang="sr-Latn-RS"/>
              <a:t>C. USB</a:t>
            </a:r>
          </a:p>
          <a:p>
            <a:pPr lvl="1"/>
            <a:r>
              <a:rPr lang="hr-HR" altLang="sr-Latn-RS"/>
              <a:t>D. ROM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/>
              <a:t>Točan odgovor: A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>
            <a:extLst>
              <a:ext uri="{FF2B5EF4-FFF2-40B4-BE49-F238E27FC236}">
                <a16:creationId xmlns:a16="http://schemas.microsoft.com/office/drawing/2014/main" id="{33E87CF7-1A57-E6D9-3CA5-6936F2E97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3E8D4A-3EF4-3DF8-0AA3-750D48EA8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altLang="sr-Latn-RS" dirty="0"/>
              <a:t>5. Što od navedenog nije imao von </a:t>
            </a:r>
            <a:r>
              <a:rPr lang="hr-HR" altLang="sr-Latn-RS" dirty="0" err="1"/>
              <a:t>Neumannov</a:t>
            </a:r>
            <a:r>
              <a:rPr lang="hr-HR" altLang="sr-Latn-RS" dirty="0"/>
              <a:t> model računala?</a:t>
            </a:r>
          </a:p>
          <a:p>
            <a:pPr lvl="1"/>
            <a:r>
              <a:rPr lang="hr-HR" altLang="sr-Latn-RS" dirty="0"/>
              <a:t>A. Ulazne jedinice</a:t>
            </a:r>
          </a:p>
          <a:p>
            <a:pPr lvl="1"/>
            <a:r>
              <a:rPr lang="hr-HR" altLang="sr-Latn-RS" dirty="0"/>
              <a:t>B. Središnja jedinica za obradu</a:t>
            </a:r>
          </a:p>
          <a:p>
            <a:pPr lvl="1"/>
            <a:r>
              <a:rPr lang="hr-HR" altLang="sr-Latn-RS" dirty="0"/>
              <a:t>C. Radna memorija</a:t>
            </a:r>
          </a:p>
          <a:p>
            <a:pPr lvl="1"/>
            <a:r>
              <a:rPr lang="hr-HR" altLang="sr-Latn-RS" dirty="0"/>
              <a:t>D.  Grafička kartica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D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slov 1">
            <a:extLst>
              <a:ext uri="{FF2B5EF4-FFF2-40B4-BE49-F238E27FC236}">
                <a16:creationId xmlns:a16="http://schemas.microsoft.com/office/drawing/2014/main" id="{6C8C3BD5-16A8-CE60-AAFB-DDBBB227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10B72DF-E8A7-1C3A-A594-E52C71128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6. Odaberi točnu tvrdnu</a:t>
            </a:r>
          </a:p>
          <a:p>
            <a:pPr lvl="1"/>
            <a:r>
              <a:rPr lang="hr-HR" altLang="sr-Latn-RS" dirty="0"/>
              <a:t>A. Današnja računala imaju uglavnom 32bitne procesore</a:t>
            </a:r>
          </a:p>
          <a:p>
            <a:pPr lvl="1"/>
            <a:r>
              <a:rPr lang="hr-HR" altLang="sr-Latn-RS" dirty="0"/>
              <a:t>B. Procesor ima aritmetičko logičku i upravljačku jedinicu</a:t>
            </a:r>
          </a:p>
          <a:p>
            <a:pPr lvl="1"/>
            <a:r>
              <a:rPr lang="hr-HR" altLang="sr-Latn-RS" dirty="0"/>
              <a:t>C. ROM je kratica za radnu memoriju</a:t>
            </a:r>
          </a:p>
          <a:p>
            <a:pPr lvl="1"/>
            <a:r>
              <a:rPr lang="hr-HR" altLang="sr-Latn-RS" dirty="0"/>
              <a:t>D. Zvučnici, monitor i miš su izlazne jedinice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B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slov 1">
            <a:extLst>
              <a:ext uri="{FF2B5EF4-FFF2-40B4-BE49-F238E27FC236}">
                <a16:creationId xmlns:a16="http://schemas.microsoft.com/office/drawing/2014/main" id="{3A4F8670-AD0D-22A4-5374-C3C035C4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591C-52CF-DF67-049F-F0433D4B1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8. Koja je glavna prednost HDD naspram SSD diska?</a:t>
            </a:r>
          </a:p>
          <a:p>
            <a:pPr lvl="1"/>
            <a:r>
              <a:rPr lang="hr-HR" altLang="sr-Latn-RS" dirty="0"/>
              <a:t>A. veća brzina</a:t>
            </a:r>
          </a:p>
          <a:p>
            <a:pPr lvl="1"/>
            <a:r>
              <a:rPr lang="hr-HR" altLang="sr-Latn-RS" dirty="0"/>
              <a:t>B. manje dimenzije</a:t>
            </a:r>
          </a:p>
          <a:p>
            <a:pPr lvl="1"/>
            <a:r>
              <a:rPr lang="hr-HR" altLang="sr-Latn-RS" dirty="0"/>
              <a:t>C. niža cijena</a:t>
            </a:r>
          </a:p>
          <a:p>
            <a:pPr lvl="1"/>
            <a:r>
              <a:rPr lang="hr-HR" altLang="sr-Latn-RS" dirty="0"/>
              <a:t>D. novija tehnologija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C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slov 1">
            <a:extLst>
              <a:ext uri="{FF2B5EF4-FFF2-40B4-BE49-F238E27FC236}">
                <a16:creationId xmlns:a16="http://schemas.microsoft.com/office/drawing/2014/main" id="{3A4F8670-AD0D-22A4-5374-C3C035C4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Pitanja za ponavljanje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591C-52CF-DF67-049F-F0433D4B1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7. Svi glavni dijelovi računala smješteni su na:</a:t>
            </a:r>
          </a:p>
          <a:p>
            <a:pPr lvl="1"/>
            <a:r>
              <a:rPr lang="hr-HR" altLang="sr-Latn-RS" dirty="0"/>
              <a:t>A. Matičnoj ploči</a:t>
            </a:r>
          </a:p>
          <a:p>
            <a:pPr lvl="1"/>
            <a:r>
              <a:rPr lang="hr-HR" altLang="sr-Latn-RS" dirty="0"/>
              <a:t>B. Procesoru</a:t>
            </a:r>
          </a:p>
          <a:p>
            <a:pPr lvl="1"/>
            <a:r>
              <a:rPr lang="hr-HR" altLang="sr-Latn-RS" dirty="0"/>
              <a:t>C. PCI sabirnici</a:t>
            </a:r>
          </a:p>
          <a:p>
            <a:pPr lvl="1"/>
            <a:r>
              <a:rPr lang="hr-HR" altLang="sr-Latn-RS" dirty="0"/>
              <a:t>D. BIOS-u</a:t>
            </a:r>
          </a:p>
          <a:p>
            <a:pPr lvl="1"/>
            <a:endParaRPr lang="hr-HR" altLang="sr-Latn-RS"/>
          </a:p>
          <a:p>
            <a:pPr lvl="1"/>
            <a:r>
              <a:rPr lang="hr-HR" altLang="sr-Latn-RS" dirty="0"/>
              <a:t>Točan odgovor: A</a:t>
            </a:r>
          </a:p>
        </p:txBody>
      </p:sp>
    </p:spTree>
    <p:extLst>
      <p:ext uri="{BB962C8B-B14F-4D97-AF65-F5344CB8AC3E}">
        <p14:creationId xmlns:p14="http://schemas.microsoft.com/office/powerpoint/2010/main" val="994563748"/>
      </p:ext>
    </p:extLst>
  </p:cSld>
  <p:clrMapOvr>
    <a:masterClrMapping/>
  </p:clrMapOvr>
  <p:transition spd="med">
    <p:newsflash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5F6A968B-BBA6-12F8-D978-A3F6361B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4310833" cy="1752599"/>
          </a:xfrm>
        </p:spPr>
        <p:txBody>
          <a:bodyPr>
            <a:normAutofit/>
          </a:bodyPr>
          <a:lstStyle/>
          <a:p>
            <a:r>
              <a:rPr lang="hr-HR" altLang="sr-Latn-RS"/>
              <a:t>Ulazni i izlazni uređaji</a:t>
            </a:r>
          </a:p>
        </p:txBody>
      </p:sp>
      <p:sp>
        <p:nvSpPr>
          <p:cNvPr id="9219" name="Rezervirano mjesto sadržaja 2">
            <a:extLst>
              <a:ext uri="{FF2B5EF4-FFF2-40B4-BE49-F238E27FC236}">
                <a16:creationId xmlns:a16="http://schemas.microsoft.com/office/drawing/2014/main" id="{FF542B7F-96F0-3BC0-C9F4-15E2A39C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329542"/>
            <a:ext cx="4310833" cy="4038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/>
              <a:t>Ulazni uređaji</a:t>
            </a:r>
            <a:r>
              <a:rPr lang="hr-HR" altLang="sr-Latn-RS" dirty="0"/>
              <a:t> omogućuju unos podataka u računalo i davanje naredbi računalu 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Npr. miš, tipkovnica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/>
              <a:t>Izlazni uređaji</a:t>
            </a:r>
            <a:r>
              <a:rPr lang="hr-HR" altLang="sr-Latn-RS" dirty="0"/>
              <a:t> pretvaraju podatke iz računala u oblik prihvatljiv okolini (ljudima)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Npr. monitor, zvučnici</a:t>
            </a:r>
          </a:p>
          <a:p>
            <a:pPr>
              <a:lnSpc>
                <a:spcPct val="90000"/>
              </a:lnSpc>
              <a:buClr>
                <a:srgbClr val="1287C3"/>
              </a:buClr>
            </a:pPr>
            <a:r>
              <a:rPr lang="hr-HR" altLang="sr-Latn-RS" sz="2800" b="1" dirty="0"/>
              <a:t>Zaslon osjetljiv na dodir </a:t>
            </a:r>
            <a:r>
              <a:rPr lang="hr-HR" altLang="sr-Latn-RS" sz="2800" dirty="0"/>
              <a:t>je ulazno-izlazni uređaj!</a:t>
            </a:r>
          </a:p>
        </p:txBody>
      </p:sp>
      <p:sp>
        <p:nvSpPr>
          <p:cNvPr id="9226" name="Rounded Rectangle 6">
            <a:extLst>
              <a:ext uri="{FF2B5EF4-FFF2-40B4-BE49-F238E27FC236}">
                <a16:creationId xmlns:a16="http://schemas.microsoft.com/office/drawing/2014/main" id="{61DCA37C-CB0B-475A-B462-77C9CBA37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5" descr="http://image.slidesharecdn.com/inputandoutputdevices-141024030557-conversion-gate02/95/input-and-output-devices-10-638.jpg?cb=1435585632">
            <a:extLst>
              <a:ext uri="{FF2B5EF4-FFF2-40B4-BE49-F238E27FC236}">
                <a16:creationId xmlns:a16="http://schemas.microsoft.com/office/drawing/2014/main" id="{4159377E-67D8-96D7-4195-013ADF2E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350" y="1167584"/>
            <a:ext cx="2505893" cy="18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http://image.slidesharecdn.com/biling-input-output-090519115253-phpapp02/95/computing-input-and-output-devices-3-728.jpg?cb=1242734010">
            <a:extLst>
              <a:ext uri="{FF2B5EF4-FFF2-40B4-BE49-F238E27FC236}">
                <a16:creationId xmlns:a16="http://schemas.microsoft.com/office/drawing/2014/main" id="{36B4DAF2-77D3-21D1-F8BD-2AFCBFED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350" y="3523234"/>
            <a:ext cx="2505893" cy="18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10244" descr="Electronic circuit board">
            <a:extLst>
              <a:ext uri="{FF2B5EF4-FFF2-40B4-BE49-F238E27FC236}">
                <a16:creationId xmlns:a16="http://schemas.microsoft.com/office/drawing/2014/main" id="{56DF626B-4B92-5A13-6871-89D3EBA4E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3" r="12300" b="-3"/>
          <a:stretch/>
        </p:blipFill>
        <p:spPr>
          <a:xfrm>
            <a:off x="5169693" y="10"/>
            <a:ext cx="397430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0251" name="Group 1025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6858001"/>
            <a:chOff x="1320800" y="0"/>
            <a:chExt cx="2436813" cy="6858001"/>
          </a:xfrm>
        </p:grpSpPr>
        <p:sp>
          <p:nvSpPr>
            <p:cNvPr id="1025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25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25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25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25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25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42" name="Rectangle 2">
            <a:extLst>
              <a:ext uri="{FF2B5EF4-FFF2-40B4-BE49-F238E27FC236}">
                <a16:creationId xmlns:a16="http://schemas.microsoft.com/office/drawing/2014/main" id="{9B1307E1-4E79-79CF-FD8C-B3218DD0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4" y="402771"/>
            <a:ext cx="4642195" cy="1752599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hr-HR" altLang="sr-Latn-RS" sz="3700" b="1"/>
              <a:t>Središnja jedinica za obradu (procesor)</a:t>
            </a:r>
            <a:endParaRPr lang="hr-HR" altLang="sr-Latn-RS" sz="37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CF00D63-FA32-43A4-3D92-730FB468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6" y="2111828"/>
            <a:ext cx="4565994" cy="45937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hr-HR" altLang="sr-Latn-RS" sz="2000" dirty="0"/>
              <a:t>engl. </a:t>
            </a:r>
            <a:r>
              <a:rPr lang="hr-HR" altLang="sr-Latn-RS" sz="2000" i="1" err="1"/>
              <a:t>central</a:t>
            </a:r>
            <a:r>
              <a:rPr lang="hr-HR" altLang="sr-Latn-RS" sz="2000" i="1" dirty="0"/>
              <a:t> processing </a:t>
            </a:r>
            <a:r>
              <a:rPr lang="hr-HR" altLang="sr-Latn-RS" sz="2000" i="1" err="1"/>
              <a:t>unit</a:t>
            </a:r>
            <a:r>
              <a:rPr lang="hr-HR" altLang="sr-Latn-RS" sz="2000" dirty="0"/>
              <a:t>, </a:t>
            </a:r>
            <a:r>
              <a:rPr lang="hr-HR" altLang="sr-Latn-RS" sz="2000" i="1" err="1"/>
              <a:t>processor</a:t>
            </a:r>
            <a:r>
              <a:rPr lang="hr-HR" altLang="sr-Latn-RS" sz="2000" dirty="0"/>
              <a:t>, </a:t>
            </a:r>
            <a:r>
              <a:rPr lang="hr-HR" altLang="sr-Latn-RS" sz="2000" i="1" dirty="0"/>
              <a:t>CPU</a:t>
            </a:r>
            <a:endParaRPr lang="hr-HR" altLang="sr-Latn-RS" sz="2000" dirty="0"/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hr-HR" altLang="sr-Latn-RS" sz="2000" dirty="0"/>
              <a:t>prihvaća binarne podatke, rukuje njima na temelju naredbi i prerađene binarne podatke predaje okolini.</a:t>
            </a:r>
          </a:p>
          <a:p>
            <a:pPr marL="457200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sz="2000" dirty="0"/>
              <a:t>Sastoji se od 2 dijela:</a:t>
            </a:r>
          </a:p>
          <a:p>
            <a:pPr marL="914400" lvl="1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dirty="0"/>
              <a:t>Aritmetičko logička jedinica - vrši aritmetičke i logičke operacije</a:t>
            </a:r>
          </a:p>
          <a:p>
            <a:pPr marL="914400" lvl="1" indent="-457200"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dirty="0"/>
              <a:t>Upravljačka jedinica - obrađuje podatke i upravlja svim uređajima te vrši nadzor nad sustavom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C8643778-7F6C-4E8D-84D1-D5CDB992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Freeform: Shape 11273">
            <a:extLst>
              <a:ext uri="{FF2B5EF4-FFF2-40B4-BE49-F238E27FC236}">
                <a16:creationId xmlns:a16="http://schemas.microsoft.com/office/drawing/2014/main" id="{1D22F88D-6907-48AF-B024-346E855E0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E9EE3AAC-89A2-4AFF-F23B-46B767032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84" y="685801"/>
            <a:ext cx="2057400" cy="5105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hr-HR" altLang="sr-Latn-RS" sz="2800" b="1">
                <a:solidFill>
                  <a:srgbClr val="FFFFFF"/>
                </a:solidFill>
              </a:rPr>
              <a:t>Središnja jedinica za obradu (procesor)</a:t>
            </a:r>
            <a:endParaRPr lang="hr-HR" altLang="sr-Latn-RS" sz="2800">
              <a:solidFill>
                <a:srgbClr val="FFFFFF"/>
              </a:solidFill>
            </a:endParaRPr>
          </a:p>
        </p:txBody>
      </p:sp>
      <p:grpSp>
        <p:nvGrpSpPr>
          <p:cNvPr id="11276" name="Group 11275">
            <a:extLst>
              <a:ext uri="{FF2B5EF4-FFF2-40B4-BE49-F238E27FC236}">
                <a16:creationId xmlns:a16="http://schemas.microsoft.com/office/drawing/2014/main" id="{F3842748-48B5-4DD0-A06A-A31C7402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1277" name="Freeform 6">
              <a:extLst>
                <a:ext uri="{FF2B5EF4-FFF2-40B4-BE49-F238E27FC236}">
                  <a16:creationId xmlns:a16="http://schemas.microsoft.com/office/drawing/2014/main" id="{548E99BE-1071-4690-9B9C-07926CEE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278" name="Freeform 7">
              <a:extLst>
                <a:ext uri="{FF2B5EF4-FFF2-40B4-BE49-F238E27FC236}">
                  <a16:creationId xmlns:a16="http://schemas.microsoft.com/office/drawing/2014/main" id="{9301F039-B467-413A-B25C-770E51069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279" name="Freeform 8">
              <a:extLst>
                <a:ext uri="{FF2B5EF4-FFF2-40B4-BE49-F238E27FC236}">
                  <a16:creationId xmlns:a16="http://schemas.microsoft.com/office/drawing/2014/main" id="{9F06AEC1-5558-49E8-8CAC-FEBD00DF0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280" name="Freeform 9">
              <a:extLst>
                <a:ext uri="{FF2B5EF4-FFF2-40B4-BE49-F238E27FC236}">
                  <a16:creationId xmlns:a16="http://schemas.microsoft.com/office/drawing/2014/main" id="{D10B76B9-BA68-471E-B58C-ED91198A9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1281" name="Freeform 10">
              <a:extLst>
                <a:ext uri="{FF2B5EF4-FFF2-40B4-BE49-F238E27FC236}">
                  <a16:creationId xmlns:a16="http://schemas.microsoft.com/office/drawing/2014/main" id="{FEB3913B-54A3-490E-BA4B-5D0330990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282" name="Freeform 11">
              <a:extLst>
                <a:ext uri="{FF2B5EF4-FFF2-40B4-BE49-F238E27FC236}">
                  <a16:creationId xmlns:a16="http://schemas.microsoft.com/office/drawing/2014/main" id="{F75DC961-08A4-46F8-8A80-2E1FB977E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731FFBF-B2B4-0A89-F580-FB0FF964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829" y="685801"/>
            <a:ext cx="5105124" cy="59218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Prvi od čimbenika računalne snage  je </a:t>
            </a:r>
            <a:r>
              <a:rPr lang="hr-HR" altLang="sr-Latn-RS" sz="2100" b="1" dirty="0"/>
              <a:t>frekvencija takta procesora </a:t>
            </a:r>
            <a:r>
              <a:rPr lang="hr-HR" altLang="sr-Latn-RS" sz="2100" dirty="0"/>
              <a:t>(engl. </a:t>
            </a:r>
            <a:r>
              <a:rPr lang="hr-HR" altLang="sr-Latn-RS" sz="2100" err="1"/>
              <a:t>clock</a:t>
            </a:r>
            <a:r>
              <a:rPr lang="hr-HR" altLang="sr-Latn-RS" sz="2100" dirty="0"/>
              <a:t> time)  jer se podaci obrađuju u koracima</a:t>
            </a:r>
            <a:endParaRPr lang="en-US" sz="21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Računalo sa većom frekvencijom takta u 1 s može obaviti više osnovnih koraka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Današnji procesori imaju radni takt od 2 do 4 GHz i uglavnom su </a:t>
            </a:r>
            <a:r>
              <a:rPr lang="hr-HR" altLang="sr-Latn-RS" sz="2100" err="1"/>
              <a:t>višejezgreni</a:t>
            </a:r>
            <a:endParaRPr lang="hr-HR" altLang="sr-Latn-RS" sz="21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altLang="sr-Latn-RS" sz="2100" dirty="0"/>
              <a:t>Drugi važan čimbenik koji određuje računalnu snagu jest </a:t>
            </a:r>
            <a:r>
              <a:rPr lang="hr-HR" altLang="sr-Latn-RS" sz="2100" b="1" dirty="0"/>
              <a:t>količina bitova koju procesor istodobno može obraditi</a:t>
            </a:r>
            <a:r>
              <a:rPr lang="hr-HR" altLang="sr-Latn-RS" sz="2100" dirty="0"/>
              <a:t>. U prvim osobnim računalima procesori su mogli obraditi u jednom koraku 8 bitova te su se nazivali 8-bitni. Suvremena osobna računala imaju procesore koji u jednom koraku mogu obraditi 64 bita. 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B7E4642-274C-D457-1870-4241276A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4310833" cy="17525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b="1"/>
              <a:t>Središnja jedinica za obradu (procesor)</a:t>
            </a:r>
            <a:endParaRPr lang="hr-HR" altLang="sr-Latn-RS"/>
          </a:p>
        </p:txBody>
      </p:sp>
      <p:sp>
        <p:nvSpPr>
          <p:cNvPr id="12291" name="Rectangle 6">
            <a:extLst>
              <a:ext uri="{FF2B5EF4-FFF2-40B4-BE49-F238E27FC236}">
                <a16:creationId xmlns:a16="http://schemas.microsoft.com/office/drawing/2014/main" id="{4CBA4979-6357-72D0-A99F-11DDC3CB7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666999"/>
            <a:ext cx="4310833" cy="3124201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hr-HR" altLang="sr-Latn-RS"/>
              <a:t>Najpoznatiji proizvođači mikroprocesora su INTEL i AMD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hr-HR" altLang="sr-Latn-RS"/>
          </a:p>
        </p:txBody>
      </p:sp>
      <p:sp>
        <p:nvSpPr>
          <p:cNvPr id="12298" name="Rounded Rectangle 6">
            <a:extLst>
              <a:ext uri="{FF2B5EF4-FFF2-40B4-BE49-F238E27FC236}">
                <a16:creationId xmlns:a16="http://schemas.microsoft.com/office/drawing/2014/main" id="{93C4D4C4-585F-43C1-BF44-268A79A02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3" name="Picture 9" descr="Core2Extreme-350">
            <a:extLst>
              <a:ext uri="{FF2B5EF4-FFF2-40B4-BE49-F238E27FC236}">
                <a16:creationId xmlns:a16="http://schemas.microsoft.com/office/drawing/2014/main" id="{D58DEF17-9F55-A41D-DA63-C3ADACBA9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r="4" b="1118"/>
          <a:stretch/>
        </p:blipFill>
        <p:spPr bwMode="auto">
          <a:xfrm>
            <a:off x="5905350" y="1011765"/>
            <a:ext cx="2505893" cy="2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MD Athlon">
            <a:extLst>
              <a:ext uri="{FF2B5EF4-FFF2-40B4-BE49-F238E27FC236}">
                <a16:creationId xmlns:a16="http://schemas.microsoft.com/office/drawing/2014/main" id="{481FEEEA-9C2D-3E36-76DB-9C7758BE9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766"/>
          <a:stretch/>
        </p:blipFill>
        <p:spPr bwMode="auto">
          <a:xfrm>
            <a:off x="5905350" y="3367415"/>
            <a:ext cx="2505893" cy="2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14341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43" name="Group 14342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7698" y="-12875"/>
            <a:ext cx="1953297" cy="6890194"/>
            <a:chOff x="2199787" y="-12875"/>
            <a:chExt cx="2679011" cy="6890194"/>
          </a:xfrm>
        </p:grpSpPr>
        <p:sp useBgFill="1">
          <p:nvSpPr>
            <p:cNvPr id="14348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349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44" name="Group 14343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14352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353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354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355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356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357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4338" name="Naslov 1">
            <a:extLst>
              <a:ext uri="{FF2B5EF4-FFF2-40B4-BE49-F238E27FC236}">
                <a16:creationId xmlns:a16="http://schemas.microsoft.com/office/drawing/2014/main" id="{4953D750-AB0A-0677-F437-18D09363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685800"/>
            <a:ext cx="5509418" cy="141393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/>
              <a:t>RAM memorija</a:t>
            </a:r>
          </a:p>
        </p:txBody>
      </p:sp>
      <p:pic>
        <p:nvPicPr>
          <p:cNvPr id="14340" name="Picture 4" descr="ram memory">
            <a:extLst>
              <a:ext uri="{FF2B5EF4-FFF2-40B4-BE49-F238E27FC236}">
                <a16:creationId xmlns:a16="http://schemas.microsoft.com/office/drawing/2014/main" id="{5987CE08-286B-AF7B-B7BF-03C3C8FE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r="33881" b="1"/>
          <a:stretch/>
        </p:blipFill>
        <p:spPr bwMode="auto">
          <a:xfrm>
            <a:off x="20" y="10"/>
            <a:ext cx="2594352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zervirano mjesto sadržaja 2">
            <a:extLst>
              <a:ext uri="{FF2B5EF4-FFF2-40B4-BE49-F238E27FC236}">
                <a16:creationId xmlns:a16="http://schemas.microsoft.com/office/drawing/2014/main" id="{9CDEB9E9-E265-0537-41B1-B17561750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414" y="1809447"/>
            <a:ext cx="5972967" cy="46022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i="1" dirty="0"/>
              <a:t>eng. Random Access </a:t>
            </a:r>
            <a:r>
              <a:rPr lang="hr-HR" altLang="sr-Latn-RS" sz="2200" i="1" err="1"/>
              <a:t>Memory</a:t>
            </a:r>
            <a:endParaRPr lang="hr-HR" altLang="sr-Latn-RS" sz="2200" i="1"/>
          </a:p>
          <a:p>
            <a:pPr>
              <a:lnSpc>
                <a:spcPct val="90000"/>
              </a:lnSpc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 sz="2200" dirty="0"/>
              <a:t>RAM je radna memorija u koju se mogu upisivati i iz nje čitati podaci onoliko puta koliko želimo. 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U njoj se čuvaju podaci s kojima program trenutno radi (tekst koji pišemo, slika koju crtamo, tablica koju izrađujemo). Gašenjem računala iz radne memorije se trajno brišu svi ti podaci.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Računala su građena tako da je moguća naknadna dogradnja RAM-a tj. povećanje kapaciteta radne memorije.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sz="2200" dirty="0"/>
              <a:t>Tipični kapacitet: 4GB, 8GB, 16 GB...</a:t>
            </a:r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82" name="Rectangle 15381">
            <a:extLst>
              <a:ext uri="{FF2B5EF4-FFF2-40B4-BE49-F238E27FC236}">
                <a16:creationId xmlns:a16="http://schemas.microsoft.com/office/drawing/2014/main" id="{08689088-E8EA-4B0D-9DF5-6503E5538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83" name="Group 15382">
            <a:extLst>
              <a:ext uri="{FF2B5EF4-FFF2-40B4-BE49-F238E27FC236}">
                <a16:creationId xmlns:a16="http://schemas.microsoft.com/office/drawing/2014/main" id="{690B3B91-59FA-408F-A060-4A5642F5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6858001"/>
            <a:chOff x="1320800" y="0"/>
            <a:chExt cx="2436813" cy="6858001"/>
          </a:xfrm>
        </p:grpSpPr>
        <p:sp>
          <p:nvSpPr>
            <p:cNvPr id="15373" name="Freeform 6">
              <a:extLst>
                <a:ext uri="{FF2B5EF4-FFF2-40B4-BE49-F238E27FC236}">
                  <a16:creationId xmlns:a16="http://schemas.microsoft.com/office/drawing/2014/main" id="{8858380C-1240-4374-A31F-427822512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384" name="Freeform 7">
              <a:extLst>
                <a:ext uri="{FF2B5EF4-FFF2-40B4-BE49-F238E27FC236}">
                  <a16:creationId xmlns:a16="http://schemas.microsoft.com/office/drawing/2014/main" id="{642672F0-8EDE-42F0-944E-D262890D1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375" name="Freeform 8">
              <a:extLst>
                <a:ext uri="{FF2B5EF4-FFF2-40B4-BE49-F238E27FC236}">
                  <a16:creationId xmlns:a16="http://schemas.microsoft.com/office/drawing/2014/main" id="{254BC2E7-552E-4779-9D00-E3A09129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376" name="Freeform 9">
              <a:extLst>
                <a:ext uri="{FF2B5EF4-FFF2-40B4-BE49-F238E27FC236}">
                  <a16:creationId xmlns:a16="http://schemas.microsoft.com/office/drawing/2014/main" id="{BFBE2397-6D4D-4BFA-91A5-867C902EE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377" name="Freeform 10">
              <a:extLst>
                <a:ext uri="{FF2B5EF4-FFF2-40B4-BE49-F238E27FC236}">
                  <a16:creationId xmlns:a16="http://schemas.microsoft.com/office/drawing/2014/main" id="{400B3F5B-0BB3-42F2-8DAE-82D0FA758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378" name="Freeform 11">
              <a:extLst>
                <a:ext uri="{FF2B5EF4-FFF2-40B4-BE49-F238E27FC236}">
                  <a16:creationId xmlns:a16="http://schemas.microsoft.com/office/drawing/2014/main" id="{AEA6C096-5021-4A6C-B25B-C3DECB2B6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362" name="Naslov 1">
            <a:extLst>
              <a:ext uri="{FF2B5EF4-FFF2-40B4-BE49-F238E27FC236}">
                <a16:creationId xmlns:a16="http://schemas.microsoft.com/office/drawing/2014/main" id="{D789DD14-A2C9-ADCD-DFCB-89DCBC35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047" y="685800"/>
            <a:ext cx="5585221" cy="1752599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b="1"/>
              <a:t>ROM memorija</a:t>
            </a:r>
          </a:p>
        </p:txBody>
      </p:sp>
      <p:pic>
        <p:nvPicPr>
          <p:cNvPr id="15365" name="Slika 7" descr="ROM.jpg">
            <a:extLst>
              <a:ext uri="{FF2B5EF4-FFF2-40B4-BE49-F238E27FC236}">
                <a16:creationId xmlns:a16="http://schemas.microsoft.com/office/drawing/2014/main" id="{2D0AD6FD-3BF7-49C3-29DF-475A85F60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38136"/>
          <a:stretch/>
        </p:blipFill>
        <p:spPr bwMode="auto">
          <a:xfrm>
            <a:off x="20" y="10"/>
            <a:ext cx="2381594" cy="5245940"/>
          </a:xfrm>
          <a:custGeom>
            <a:avLst/>
            <a:gdLst/>
            <a:ahLst/>
            <a:cxnLst/>
            <a:rect l="l" t="t" r="r" b="b"/>
            <a:pathLst>
              <a:path w="3175486" h="5245950">
                <a:moveTo>
                  <a:pt x="0" y="0"/>
                </a:moveTo>
                <a:lnTo>
                  <a:pt x="3175486" y="0"/>
                </a:lnTo>
                <a:lnTo>
                  <a:pt x="2294818" y="5223932"/>
                </a:lnTo>
                <a:lnTo>
                  <a:pt x="2310547" y="5245950"/>
                </a:lnTo>
                <a:lnTo>
                  <a:pt x="0" y="4901963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 descr="rom">
            <a:extLst>
              <a:ext uri="{FF2B5EF4-FFF2-40B4-BE49-F238E27FC236}">
                <a16:creationId xmlns:a16="http://schemas.microsoft.com/office/drawing/2014/main" id="{781083A3-426D-584D-C062-DEB64972D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1" b="2"/>
          <a:stretch/>
        </p:blipFill>
        <p:spPr bwMode="auto">
          <a:xfrm>
            <a:off x="20" y="4901964"/>
            <a:ext cx="2594352" cy="1956037"/>
          </a:xfrm>
          <a:custGeom>
            <a:avLst/>
            <a:gdLst/>
            <a:ahLst/>
            <a:cxnLst/>
            <a:rect l="l" t="t" r="r" b="b"/>
            <a:pathLst>
              <a:path w="3459163" h="1956037">
                <a:moveTo>
                  <a:pt x="0" y="0"/>
                </a:moveTo>
                <a:lnTo>
                  <a:pt x="2310547" y="343987"/>
                </a:lnTo>
                <a:lnTo>
                  <a:pt x="3459163" y="1951804"/>
                </a:lnTo>
                <a:lnTo>
                  <a:pt x="0" y="1956037"/>
                </a:lnTo>
                <a:close/>
              </a:path>
            </a:pathLst>
          </a:cu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61CA6EE3-50AE-4068-8444-C8B685FC8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">
            <a:off x="-27882" y="5044766"/>
            <a:ext cx="178968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Rezervirano mjesto sadržaja 2">
            <a:extLst>
              <a:ext uri="{FF2B5EF4-FFF2-40B4-BE49-F238E27FC236}">
                <a16:creationId xmlns:a16="http://schemas.microsoft.com/office/drawing/2014/main" id="{72ADE4F4-AD27-AFE7-556B-B958CCF0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5589" y="2438399"/>
            <a:ext cx="5639648" cy="429985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 i="1"/>
              <a:t>eng. Read </a:t>
            </a:r>
            <a:r>
              <a:rPr lang="hr-HR" altLang="sr-Latn-RS" i="1" err="1"/>
              <a:t>Only</a:t>
            </a:r>
            <a:r>
              <a:rPr lang="hr-HR" altLang="sr-Latn-RS" i="1"/>
              <a:t> </a:t>
            </a:r>
            <a:r>
              <a:rPr lang="hr-HR" altLang="sr-Latn-RS" i="1" err="1"/>
              <a:t>Memory</a:t>
            </a:r>
            <a:endParaRPr lang="hr-HR" altLang="sr-Latn-RS" i="1"/>
          </a:p>
          <a:p>
            <a:pPr>
              <a:lnSpc>
                <a:spcPct val="90000"/>
              </a:lnSpc>
              <a:buClr>
                <a:srgbClr val="1287C3"/>
              </a:buClr>
              <a:buFont typeface="Wingdings" panose="05000000000000000000" pitchFamily="2" charset="2"/>
              <a:buChar char="q"/>
            </a:pPr>
            <a:r>
              <a:rPr lang="hr-HR" altLang="sr-Latn-RS"/>
              <a:t>ROM je memorija u koju se podatak može upisati samo jednom. Nakon upisa podatak se može čitati onoliko puta koliko se želi, ali ne i mijenjati, brisati ili upisivati novi podatak. </a:t>
            </a:r>
            <a:endParaRPr lang="hr-HR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hr-HR" altLang="sr-Latn-RS"/>
              <a:t>Smještena je na matičnoj ploči i sadrži naredbe i podatke potrebne za pokretanje računala, učitavanje upravljačkoga sustava i podršku prijenosa podataka između različitih uređaja.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hr-HR" altLang="sr-Latn-RS"/>
          </a:p>
        </p:txBody>
      </p:sp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35" name="Rectangle 17434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6" name="Freeform: Shape 1743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10" name="Naslov 1">
            <a:extLst>
              <a:ext uri="{FF2B5EF4-FFF2-40B4-BE49-F238E27FC236}">
                <a16:creationId xmlns:a16="http://schemas.microsoft.com/office/drawing/2014/main" id="{D13DAA78-A13E-99F5-9A9B-4E909E14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1979972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>
                <a:solidFill>
                  <a:srgbClr val="FFFFFF"/>
                </a:solidFill>
              </a:rPr>
              <a:t>Tvrdi disk</a:t>
            </a:r>
          </a:p>
        </p:txBody>
      </p:sp>
      <p:grpSp>
        <p:nvGrpSpPr>
          <p:cNvPr id="17421" name="Group 1742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742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43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42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42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42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42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17438" name="Rezervirano mjesto sadržaja 2">
            <a:extLst>
              <a:ext uri="{FF2B5EF4-FFF2-40B4-BE49-F238E27FC236}">
                <a16:creationId xmlns:a16="http://schemas.microsoft.com/office/drawing/2014/main" id="{C21D04C5-743F-30B9-943C-4A55CFF86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91861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newsflash/>
    <p:sndAc>
      <p:stSnd>
        <p:snd r:embed="rId2" name="camera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5095</TotalTime>
  <Words>1252</Words>
  <Application>Microsoft Office PowerPoint</Application>
  <PresentationFormat>On-screen Show (4:3)</PresentationFormat>
  <Paragraphs>136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Parallax</vt:lpstr>
      <vt:lpstr>Glavni dijelovi računala</vt:lpstr>
      <vt:lpstr>Glavni dijelovi računala</vt:lpstr>
      <vt:lpstr>Ulazni i izlazni uređaji</vt:lpstr>
      <vt:lpstr>Središnja jedinica za obradu (procesor)</vt:lpstr>
      <vt:lpstr>Središnja jedinica za obradu (procesor)</vt:lpstr>
      <vt:lpstr>Središnja jedinica za obradu (procesor)</vt:lpstr>
      <vt:lpstr>RAM memorija</vt:lpstr>
      <vt:lpstr>ROM memorija</vt:lpstr>
      <vt:lpstr>Tvrdi disk</vt:lpstr>
      <vt:lpstr>Tvrdi disk</vt:lpstr>
      <vt:lpstr>HDD vs. SSD</vt:lpstr>
      <vt:lpstr>Sabirnice (eng. bus)</vt:lpstr>
      <vt:lpstr>Sabirnice (eng. bus)</vt:lpstr>
      <vt:lpstr>Matična ploča (eng. motherboard)</vt:lpstr>
      <vt:lpstr>Matična ploča (eng. motherboard)</vt:lpstr>
      <vt:lpstr>Grafička kartica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  <vt:lpstr>Pitanja za ponavljanje</vt:lpstr>
    </vt:vector>
  </TitlesOfParts>
  <Company>Pomorska škola Zadar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ECDL MODUL 3</dc:title>
  <dc:creator>Antonina Ivo</dc:creator>
  <cp:lastModifiedBy>MŠAK</cp:lastModifiedBy>
  <cp:revision>525</cp:revision>
  <dcterms:created xsi:type="dcterms:W3CDTF">2006-02-05T16:34:33Z</dcterms:created>
  <dcterms:modified xsi:type="dcterms:W3CDTF">2023-10-03T09:09:51Z</dcterms:modified>
</cp:coreProperties>
</file>