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69" r:id="rId4"/>
    <p:sldId id="257" r:id="rId5"/>
    <p:sldId id="259" r:id="rId6"/>
    <p:sldId id="264" r:id="rId7"/>
    <p:sldId id="270" r:id="rId8"/>
    <p:sldId id="268" r:id="rId9"/>
    <p:sldId id="267" r:id="rId10"/>
    <p:sldId id="271" r:id="rId11"/>
    <p:sldId id="272"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vijetli stil 2 - Isticanj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7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hr-HR" dirty="0"/>
              <a:t>Odlazite li iz kuće samo kada je to neophodno?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5B3-4C75-912B-B93D9B0EA1B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5B3-4C75-912B-B93D9B0EA1B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5B3-4C75-912B-B93D9B0EA1B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'Rubrike za vrednovanje konceptu'!$C$16:$C$18</c:f>
              <c:strCache>
                <c:ptCount val="3"/>
                <c:pt idx="0">
                  <c:v>da</c:v>
                </c:pt>
                <c:pt idx="1">
                  <c:v>ne</c:v>
                </c:pt>
                <c:pt idx="2">
                  <c:v>ponekad</c:v>
                </c:pt>
              </c:strCache>
            </c:strRef>
          </c:cat>
          <c:val>
            <c:numRef>
              <c:f>'Rubrike za vrednovanje konceptu'!$D$16:$D$18</c:f>
              <c:numCache>
                <c:formatCode>General</c:formatCode>
                <c:ptCount val="3"/>
                <c:pt idx="0">
                  <c:v>4</c:v>
                </c:pt>
                <c:pt idx="1">
                  <c:v>1</c:v>
                </c:pt>
                <c:pt idx="2">
                  <c:v>1</c:v>
                </c:pt>
              </c:numCache>
            </c:numRef>
          </c:val>
          <c:extLst>
            <c:ext xmlns:c16="http://schemas.microsoft.com/office/drawing/2014/chart" uri="{C3380CC4-5D6E-409C-BE32-E72D297353CC}">
              <c16:uniqueId val="{00000006-95B3-4C75-912B-B93D9B0EA1B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344118802251873"/>
          <c:y val="0.33232210205288776"/>
          <c:w val="0.13244954831952421"/>
          <c:h val="0.3215033889199411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r-HR"/>
              <a:t>Kliknite da biste uredili stil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r-HR"/>
              <a:t>Kliknite da biste uredili stil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r-HR"/>
              <a:t>Kliknite da biste uredili stil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8A87A34-81AB-432B-8DAE-1953F412C126}"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Content Placeholder 3"/>
          <p:cNvSpPr>
            <a:spLocks noGrp="1"/>
          </p:cNvSpPr>
          <p:nvPr>
            <p:ph sz="quarter" idx="13"/>
          </p:nvPr>
        </p:nvSpPr>
        <p:spPr>
          <a:xfrm>
            <a:off x="913774" y="3051012"/>
            <a:ext cx="5106027"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3" name="Content Placeholder 5"/>
          <p:cNvSpPr>
            <a:spLocks noGrp="1"/>
          </p:cNvSpPr>
          <p:nvPr>
            <p:ph sz="quarter" idx="14"/>
          </p:nvPr>
        </p:nvSpPr>
        <p:spPr>
          <a:xfrm>
            <a:off x="6172200" y="3051012"/>
            <a:ext cx="5105401"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r-HR"/>
              <a:t>Kliknite da biste uredili stil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3FAE720E-F711-41D8-B29C-1023BF334C79}"/>
              </a:ext>
            </a:extLst>
          </p:cNvPr>
          <p:cNvSpPr>
            <a:spLocks noGrp="1"/>
          </p:cNvSpPr>
          <p:nvPr>
            <p:ph type="ctrTitle"/>
          </p:nvPr>
        </p:nvSpPr>
        <p:spPr>
          <a:xfrm>
            <a:off x="1126762" y="1543083"/>
            <a:ext cx="4328819" cy="1371599"/>
          </a:xfrm>
        </p:spPr>
        <p:txBody>
          <a:bodyPr>
            <a:normAutofit/>
          </a:bodyPr>
          <a:lstStyle/>
          <a:p>
            <a:r>
              <a:rPr lang="hr-HR" sz="6000" dirty="0"/>
              <a:t>Covid 19</a:t>
            </a:r>
          </a:p>
        </p:txBody>
      </p:sp>
      <p:sp>
        <p:nvSpPr>
          <p:cNvPr id="3" name="Podnaslov 2">
            <a:extLst>
              <a:ext uri="{FF2B5EF4-FFF2-40B4-BE49-F238E27FC236}">
                <a16:creationId xmlns:a16="http://schemas.microsoft.com/office/drawing/2014/main" id="{FAF0462E-18F9-4251-893C-B02E7C1EE630}"/>
              </a:ext>
            </a:extLst>
          </p:cNvPr>
          <p:cNvSpPr>
            <a:spLocks noGrp="1"/>
          </p:cNvSpPr>
          <p:nvPr>
            <p:ph type="subTitle" idx="1"/>
          </p:nvPr>
        </p:nvSpPr>
        <p:spPr>
          <a:xfrm>
            <a:off x="1126762" y="3812694"/>
            <a:ext cx="4328819" cy="1371599"/>
          </a:xfrm>
        </p:spPr>
        <p:txBody>
          <a:bodyPr>
            <a:normAutofit fontScale="77500" lnSpcReduction="20000"/>
          </a:bodyPr>
          <a:lstStyle/>
          <a:p>
            <a:r>
              <a:rPr lang="hr-HR" sz="2800" dirty="0">
                <a:solidFill>
                  <a:schemeClr val="tx1">
                    <a:lumMod val="50000"/>
                    <a:lumOff val="50000"/>
                  </a:schemeClr>
                </a:solidFill>
              </a:rPr>
              <a:t>ISTRAŽIVAČKI RAD</a:t>
            </a:r>
          </a:p>
          <a:p>
            <a:r>
              <a:rPr lang="hr-HR" sz="2800" dirty="0">
                <a:solidFill>
                  <a:schemeClr val="tx1">
                    <a:lumMod val="50000"/>
                    <a:lumOff val="50000"/>
                  </a:schemeClr>
                </a:solidFill>
              </a:rPr>
              <a:t>Ime i prezime</a:t>
            </a:r>
          </a:p>
          <a:p>
            <a:r>
              <a:rPr lang="hr-HR" sz="2800" dirty="0">
                <a:solidFill>
                  <a:schemeClr val="tx1">
                    <a:lumMod val="50000"/>
                    <a:lumOff val="50000"/>
                  </a:schemeClr>
                </a:solidFill>
              </a:rPr>
              <a:t>razred</a:t>
            </a:r>
          </a:p>
        </p:txBody>
      </p:sp>
      <p:pic>
        <p:nvPicPr>
          <p:cNvPr id="12" name="Picture 11">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8" name="Picture 13">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5" name="Slika 4" descr="Slika na kojoj se prikazuje torta, uređeno, voće, rođendan&#10;&#10;Opis je automatski generiran">
            <a:extLst>
              <a:ext uri="{FF2B5EF4-FFF2-40B4-BE49-F238E27FC236}">
                <a16:creationId xmlns:a16="http://schemas.microsoft.com/office/drawing/2014/main" id="{30CE4ED6-2FAE-4CB2-8CC6-CC1851F3B521}"/>
              </a:ext>
            </a:extLst>
          </p:cNvPr>
          <p:cNvPicPr>
            <a:picLocks noChangeAspect="1"/>
          </p:cNvPicPr>
          <p:nvPr/>
        </p:nvPicPr>
        <p:blipFill>
          <a:blip r:embed="rId3"/>
          <a:stretch>
            <a:fillRect/>
          </a:stretch>
        </p:blipFill>
        <p:spPr>
          <a:xfrm>
            <a:off x="6290459" y="948266"/>
            <a:ext cx="4743406" cy="4743406"/>
          </a:xfrm>
          <a:prstGeom prst="rect">
            <a:avLst/>
          </a:prstGeom>
        </p:spPr>
      </p:pic>
      <p:pic>
        <p:nvPicPr>
          <p:cNvPr id="19" name="Picture 15">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122762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B1E14C-8EA8-4900-AC67-511A92161F42}"/>
              </a:ext>
            </a:extLst>
          </p:cNvPr>
          <p:cNvSpPr>
            <a:spLocks noGrp="1"/>
          </p:cNvSpPr>
          <p:nvPr>
            <p:ph type="title"/>
          </p:nvPr>
        </p:nvSpPr>
        <p:spPr/>
        <p:txBody>
          <a:bodyPr/>
          <a:lstStyle/>
          <a:p>
            <a:r>
              <a:rPr lang="hr-HR" dirty="0"/>
              <a:t>RASPRAVA</a:t>
            </a:r>
          </a:p>
        </p:txBody>
      </p:sp>
      <p:sp>
        <p:nvSpPr>
          <p:cNvPr id="3" name="Rezervirano mjesto sadržaja 2">
            <a:extLst>
              <a:ext uri="{FF2B5EF4-FFF2-40B4-BE49-F238E27FC236}">
                <a16:creationId xmlns:a16="http://schemas.microsoft.com/office/drawing/2014/main" id="{57ECC835-2262-4F9F-A98A-96708F05BC44}"/>
              </a:ext>
            </a:extLst>
          </p:cNvPr>
          <p:cNvSpPr>
            <a:spLocks noGrp="1"/>
          </p:cNvSpPr>
          <p:nvPr>
            <p:ph sz="quarter" idx="13"/>
          </p:nvPr>
        </p:nvSpPr>
        <p:spPr/>
        <p:txBody>
          <a:bodyPr/>
          <a:lstStyle/>
          <a:p>
            <a:endParaRPr lang="hr-HR" dirty="0"/>
          </a:p>
        </p:txBody>
      </p:sp>
    </p:spTree>
    <p:extLst>
      <p:ext uri="{BB962C8B-B14F-4D97-AF65-F5344CB8AC3E}">
        <p14:creationId xmlns:p14="http://schemas.microsoft.com/office/powerpoint/2010/main" val="76296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0127DA-DF12-4348-9DBB-CBF29135F9FE}"/>
              </a:ext>
            </a:extLst>
          </p:cNvPr>
          <p:cNvSpPr>
            <a:spLocks noGrp="1"/>
          </p:cNvSpPr>
          <p:nvPr>
            <p:ph type="title"/>
          </p:nvPr>
        </p:nvSpPr>
        <p:spPr/>
        <p:txBody>
          <a:bodyPr/>
          <a:lstStyle/>
          <a:p>
            <a:r>
              <a:rPr lang="hr-HR" dirty="0"/>
              <a:t>ZAKLJUČAK</a:t>
            </a:r>
          </a:p>
        </p:txBody>
      </p:sp>
      <p:sp>
        <p:nvSpPr>
          <p:cNvPr id="3" name="Rezervirano mjesto sadržaja 2">
            <a:extLst>
              <a:ext uri="{FF2B5EF4-FFF2-40B4-BE49-F238E27FC236}">
                <a16:creationId xmlns:a16="http://schemas.microsoft.com/office/drawing/2014/main" id="{15E2762D-267B-40F8-9C12-955D9DD5CBD7}"/>
              </a:ext>
            </a:extLst>
          </p:cNvPr>
          <p:cNvSpPr>
            <a:spLocks noGrp="1"/>
          </p:cNvSpPr>
          <p:nvPr>
            <p:ph sz="quarter" idx="13"/>
          </p:nvPr>
        </p:nvSpPr>
        <p:spPr/>
        <p:txBody>
          <a:bodyPr/>
          <a:lstStyle/>
          <a:p>
            <a:endParaRPr lang="hr-HR"/>
          </a:p>
        </p:txBody>
      </p:sp>
    </p:spTree>
    <p:extLst>
      <p:ext uri="{BB962C8B-B14F-4D97-AF65-F5344CB8AC3E}">
        <p14:creationId xmlns:p14="http://schemas.microsoft.com/office/powerpoint/2010/main" val="266155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773155-7F4A-409E-9130-4002A82C33DA}"/>
              </a:ext>
            </a:extLst>
          </p:cNvPr>
          <p:cNvSpPr>
            <a:spLocks noGrp="1"/>
          </p:cNvSpPr>
          <p:nvPr>
            <p:ph type="title"/>
          </p:nvPr>
        </p:nvSpPr>
        <p:spPr/>
        <p:txBody>
          <a:bodyPr/>
          <a:lstStyle/>
          <a:p>
            <a:r>
              <a:rPr lang="hr-HR" dirty="0"/>
              <a:t>POPIS LITERATURE</a:t>
            </a:r>
          </a:p>
        </p:txBody>
      </p:sp>
      <p:sp>
        <p:nvSpPr>
          <p:cNvPr id="3" name="Rezervirano mjesto sadržaja 2">
            <a:extLst>
              <a:ext uri="{FF2B5EF4-FFF2-40B4-BE49-F238E27FC236}">
                <a16:creationId xmlns:a16="http://schemas.microsoft.com/office/drawing/2014/main" id="{83B71B8C-9935-42B2-ABC6-D851A0AD8DD8}"/>
              </a:ext>
            </a:extLst>
          </p:cNvPr>
          <p:cNvSpPr>
            <a:spLocks noGrp="1"/>
          </p:cNvSpPr>
          <p:nvPr>
            <p:ph sz="quarter" idx="13"/>
          </p:nvPr>
        </p:nvSpPr>
        <p:spPr/>
        <p:txBody>
          <a:bodyPr/>
          <a:lstStyle/>
          <a:p>
            <a:endParaRPr lang="hr-HR"/>
          </a:p>
        </p:txBody>
      </p:sp>
    </p:spTree>
    <p:extLst>
      <p:ext uri="{BB962C8B-B14F-4D97-AF65-F5344CB8AC3E}">
        <p14:creationId xmlns:p14="http://schemas.microsoft.com/office/powerpoint/2010/main" val="123440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E8463A-6762-48F9-924C-3962C4FD3827}"/>
              </a:ext>
            </a:extLst>
          </p:cNvPr>
          <p:cNvSpPr>
            <a:spLocks noGrp="1"/>
          </p:cNvSpPr>
          <p:nvPr>
            <p:ph type="title"/>
          </p:nvPr>
        </p:nvSpPr>
        <p:spPr>
          <a:xfrm>
            <a:off x="913149" y="162286"/>
            <a:ext cx="10364451" cy="1146010"/>
          </a:xfrm>
        </p:spPr>
        <p:txBody>
          <a:bodyPr>
            <a:normAutofit/>
          </a:bodyPr>
          <a:lstStyle/>
          <a:p>
            <a:r>
              <a:rPr lang="hr-HR" dirty="0"/>
              <a:t>RUBRIKE ZA VREDNOVANJE</a:t>
            </a:r>
          </a:p>
        </p:txBody>
      </p:sp>
      <p:graphicFrame>
        <p:nvGraphicFramePr>
          <p:cNvPr id="4" name="Rezervirano mjesto sadržaja 3">
            <a:extLst>
              <a:ext uri="{FF2B5EF4-FFF2-40B4-BE49-F238E27FC236}">
                <a16:creationId xmlns:a16="http://schemas.microsoft.com/office/drawing/2014/main" id="{DCF391C5-E815-4B55-A3BA-B33CBDE2B213}"/>
              </a:ext>
            </a:extLst>
          </p:cNvPr>
          <p:cNvGraphicFramePr>
            <a:graphicFrameLocks noGrp="1"/>
          </p:cNvGraphicFramePr>
          <p:nvPr>
            <p:ph sz="quarter" idx="13"/>
            <p:extLst>
              <p:ext uri="{D42A27DB-BD31-4B8C-83A1-F6EECF244321}">
                <p14:modId xmlns:p14="http://schemas.microsoft.com/office/powerpoint/2010/main" val="1491545133"/>
              </p:ext>
            </p:extLst>
          </p:nvPr>
        </p:nvGraphicFramePr>
        <p:xfrm>
          <a:off x="913149" y="1308296"/>
          <a:ext cx="10363202" cy="5111916"/>
        </p:xfrm>
        <a:graphic>
          <a:graphicData uri="http://schemas.openxmlformats.org/drawingml/2006/table">
            <a:tbl>
              <a:tblPr firstRow="1" firstCol="1" bandRow="1"/>
              <a:tblGrid>
                <a:gridCol w="1534629">
                  <a:extLst>
                    <a:ext uri="{9D8B030D-6E8A-4147-A177-3AD203B41FA5}">
                      <a16:colId xmlns:a16="http://schemas.microsoft.com/office/drawing/2014/main" val="287788196"/>
                    </a:ext>
                  </a:extLst>
                </a:gridCol>
                <a:gridCol w="2468978">
                  <a:extLst>
                    <a:ext uri="{9D8B030D-6E8A-4147-A177-3AD203B41FA5}">
                      <a16:colId xmlns:a16="http://schemas.microsoft.com/office/drawing/2014/main" val="2918268448"/>
                    </a:ext>
                  </a:extLst>
                </a:gridCol>
                <a:gridCol w="3263698">
                  <a:extLst>
                    <a:ext uri="{9D8B030D-6E8A-4147-A177-3AD203B41FA5}">
                      <a16:colId xmlns:a16="http://schemas.microsoft.com/office/drawing/2014/main" val="1483655068"/>
                    </a:ext>
                  </a:extLst>
                </a:gridCol>
                <a:gridCol w="3095897">
                  <a:extLst>
                    <a:ext uri="{9D8B030D-6E8A-4147-A177-3AD203B41FA5}">
                      <a16:colId xmlns:a16="http://schemas.microsoft.com/office/drawing/2014/main" val="544899983"/>
                    </a:ext>
                  </a:extLst>
                </a:gridCol>
              </a:tblGrid>
              <a:tr h="98473">
                <a:tc>
                  <a:txBody>
                    <a:bodyPr/>
                    <a:lstStyle/>
                    <a:p>
                      <a:pPr algn="ctr" fontAlgn="t">
                        <a:lnSpc>
                          <a:spcPct val="107000"/>
                        </a:lnSpc>
                        <a:spcBef>
                          <a:spcPts val="0"/>
                        </a:spcBef>
                        <a:spcAft>
                          <a:spcPts val="0"/>
                        </a:spcAft>
                      </a:pPr>
                      <a:r>
                        <a:rPr lang="hr-HR"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ELEMENTI</a:t>
                      </a:r>
                      <a:endParaRPr lang="hr-HR" sz="1600" b="1"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lnSpc>
                          <a:spcPct val="107000"/>
                        </a:lnSpc>
                        <a:spcBef>
                          <a:spcPts val="0"/>
                        </a:spcBef>
                        <a:spcAft>
                          <a:spcPts val="0"/>
                        </a:spcAft>
                      </a:pPr>
                      <a:r>
                        <a:rPr lang="hr-HR"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3 BODA</a:t>
                      </a:r>
                      <a:endParaRPr lang="hr-HR" sz="1600" b="1"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lnSpc>
                          <a:spcPct val="107000"/>
                        </a:lnSpc>
                        <a:spcBef>
                          <a:spcPts val="0"/>
                        </a:spcBef>
                        <a:spcAft>
                          <a:spcPts val="0"/>
                        </a:spcAft>
                      </a:pPr>
                      <a:r>
                        <a:rPr lang="hr-HR"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2 BODA</a:t>
                      </a:r>
                      <a:endParaRPr lang="hr-HR" sz="1600" b="1"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lnSpc>
                          <a:spcPct val="107000"/>
                        </a:lnSpc>
                        <a:spcBef>
                          <a:spcPts val="0"/>
                        </a:spcBef>
                        <a:spcAft>
                          <a:spcPts val="0"/>
                        </a:spcAft>
                      </a:pPr>
                      <a:r>
                        <a:rPr lang="hr-HR"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1 BOD</a:t>
                      </a:r>
                      <a:endParaRPr lang="hr-HR" sz="1600" b="1"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58888642"/>
                  </a:ext>
                </a:extLst>
              </a:tr>
              <a:tr h="1033588">
                <a:tc>
                  <a:txBody>
                    <a:bodyPr/>
                    <a:lstStyle/>
                    <a:p>
                      <a:pPr algn="ctr" fontAlgn="t">
                        <a:lnSpc>
                          <a:spcPct val="107000"/>
                        </a:lnSpc>
                        <a:spcBef>
                          <a:spcPts val="0"/>
                        </a:spcBef>
                        <a:spcAft>
                          <a:spcPts val="0"/>
                        </a:spcAft>
                      </a:pPr>
                      <a:r>
                        <a:rPr lang="hr-HR" sz="1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Selekcija sadržaja</a:t>
                      </a:r>
                      <a:endParaRPr lang="hr-HR" sz="1600" b="1" i="0" u="none" strike="noStrike" dirty="0">
                        <a:effectLst/>
                        <a:latin typeface="Arial" panose="020B0604020202020204" pitchFamily="34" charset="0"/>
                      </a:endParaRPr>
                    </a:p>
                    <a:p>
                      <a:pPr algn="ctr" fontAlgn="t">
                        <a:lnSpc>
                          <a:spcPct val="107000"/>
                        </a:lnSpc>
                        <a:spcBef>
                          <a:spcPts val="0"/>
                        </a:spcBef>
                        <a:spcAft>
                          <a:spcPts val="0"/>
                        </a:spcAft>
                      </a:pPr>
                      <a:r>
                        <a:rPr lang="hr-HR" sz="1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(natuknice)</a:t>
                      </a:r>
                      <a:endParaRPr lang="hr-HR" sz="1600" b="1"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svakom slajdu, u obliku natuknica, izdvojeni su ključni sadržaji.</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nekim slajdovima natuknica je previše/premalo.</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Učeniku/učenici treba pomoć u selekciji informacija, </a:t>
                      </a:r>
                      <a:r>
                        <a:rPr lang="hr-HR" sz="16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nedostaju natuknice.</a:t>
                      </a:r>
                      <a:endParaRPr lang="hr-HR" sz="1600" b="0" i="0" u="none" strike="noStrike" dirty="0">
                        <a:effectLst/>
                        <a:latin typeface="Arial" panose="020B0604020202020204" pitchFamily="34" charset="0"/>
                      </a:endParaRPr>
                    </a:p>
                    <a:p>
                      <a:pPr algn="ctr" fontAlgn="t">
                        <a:lnSpc>
                          <a:spcPct val="107000"/>
                        </a:lnSpc>
                        <a:spcBef>
                          <a:spcPts val="0"/>
                        </a:spcBef>
                        <a:spcAft>
                          <a:spcPts val="0"/>
                        </a:spcAft>
                      </a:pPr>
                      <a:r>
                        <a:rPr lang="hr-HR" sz="1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847358054"/>
                  </a:ext>
                </a:extLst>
              </a:tr>
              <a:tr h="1181941">
                <a:tc>
                  <a:txBody>
                    <a:bodyPr/>
                    <a:lstStyle/>
                    <a:p>
                      <a:pPr algn="ctr" fontAlgn="t">
                        <a:lnSpc>
                          <a:spcPct val="107000"/>
                        </a:lnSpc>
                        <a:spcBef>
                          <a:spcPts val="0"/>
                        </a:spcBef>
                        <a:spcAft>
                          <a:spcPts val="0"/>
                        </a:spcAft>
                      </a:pPr>
                      <a:r>
                        <a:rPr lang="hr-HR"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Multimodalnost sadržaja</a:t>
                      </a:r>
                      <a:endParaRPr lang="hr-HR" sz="1600" b="1" i="0" u="none" strike="noStrike">
                        <a:effectLst/>
                        <a:latin typeface="Arial" panose="020B0604020202020204" pitchFamily="34" charset="0"/>
                      </a:endParaRPr>
                    </a:p>
                    <a:p>
                      <a:pPr algn="ctr" fontAlgn="t">
                        <a:lnSpc>
                          <a:spcPct val="107000"/>
                        </a:lnSpc>
                        <a:spcBef>
                          <a:spcPts val="0"/>
                        </a:spcBef>
                        <a:spcAft>
                          <a:spcPts val="0"/>
                        </a:spcAft>
                      </a:pPr>
                      <a:r>
                        <a:rPr lang="hr-HR"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(tekst, slike, video)</a:t>
                      </a:r>
                      <a:endParaRPr lang="hr-HR" sz="1600" b="1" i="0" u="none" strike="noStrike">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Medijski sadržaji upotpunjuju tekst.</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Prezentacija sadrži previše (premalo) slika.</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Prezentacija je oskudna s medijskim sadržajima ili se ne koriste sa svrhom.</a:t>
                      </a:r>
                      <a:endParaRPr lang="hr-HR" sz="1600" b="0" i="0" u="none" strike="noStrike" dirty="0">
                        <a:effectLst/>
                        <a:latin typeface="Arial" panose="020B0604020202020204" pitchFamily="34" charset="0"/>
                      </a:endParaRPr>
                    </a:p>
                    <a:p>
                      <a:pPr algn="ctr" fontAlgn="t">
                        <a:lnSpc>
                          <a:spcPct val="107000"/>
                        </a:lnSpc>
                        <a:spcBef>
                          <a:spcPts val="0"/>
                        </a:spcBef>
                        <a:spcAft>
                          <a:spcPts val="0"/>
                        </a:spcAft>
                      </a:pPr>
                      <a:r>
                        <a:rPr lang="hr-HR" sz="1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4128995305"/>
                  </a:ext>
                </a:extLst>
              </a:tr>
              <a:tr h="779496">
                <a:tc>
                  <a:txBody>
                    <a:bodyPr/>
                    <a:lstStyle/>
                    <a:p>
                      <a:pPr algn="ctr" fontAlgn="t">
                        <a:lnSpc>
                          <a:spcPct val="107000"/>
                        </a:lnSpc>
                        <a:spcBef>
                          <a:spcPts val="0"/>
                        </a:spcBef>
                        <a:spcAft>
                          <a:spcPts val="0"/>
                        </a:spcAft>
                      </a:pPr>
                      <a:r>
                        <a:rPr lang="hr-HR" sz="1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Istraživački rad</a:t>
                      </a:r>
                      <a:endParaRPr lang="hr-HR" sz="1600" b="1" i="0" u="none" strike="noStrike" dirty="0">
                        <a:effectLst/>
                        <a:latin typeface="Arial" panose="020B0604020202020204" pitchFamily="34" charset="0"/>
                      </a:endParaRPr>
                    </a:p>
                    <a:p>
                      <a:pPr algn="ctr" fontAlgn="t">
                        <a:lnSpc>
                          <a:spcPct val="107000"/>
                        </a:lnSpc>
                        <a:spcBef>
                          <a:spcPts val="0"/>
                        </a:spcBef>
                        <a:spcAft>
                          <a:spcPts val="0"/>
                        </a:spcAft>
                      </a:pPr>
                      <a:r>
                        <a:rPr lang="hr-HR" sz="1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(metoda anketa, poglavlja rada)</a:t>
                      </a:r>
                      <a:endParaRPr lang="hr-HR" sz="1600" b="1"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Anketna pitanja su svrhovito odabrana, rezultati ankete su argumentirani i izdvojeni su zaključci.</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Anketa ima premalo/previše pitanja, učenik/učenica ima poteškoća u analizi rezultata i </a:t>
                      </a:r>
                      <a:r>
                        <a:rPr lang="hr-HR" sz="16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izdvajanju zaključaka.</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Pitanja nisu dobro odabrana, nedostaju poglavlja – rasprava, zaključak.</a:t>
                      </a:r>
                      <a:endParaRPr lang="hr-HR" sz="1600" b="0" i="0" u="none" strike="noStrike" dirty="0">
                        <a:effectLst/>
                        <a:latin typeface="Arial" panose="020B0604020202020204" pitchFamily="34" charset="0"/>
                      </a:endParaRPr>
                    </a:p>
                    <a:p>
                      <a:pPr algn="ctr" fontAlgn="t">
                        <a:lnSpc>
                          <a:spcPct val="107000"/>
                        </a:lnSpc>
                        <a:spcBef>
                          <a:spcPts val="0"/>
                        </a:spcBef>
                        <a:spcAft>
                          <a:spcPts val="0"/>
                        </a:spcAft>
                      </a:pPr>
                      <a:r>
                        <a:rPr lang="hr-HR" sz="1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hr-HR" sz="1600" b="0" i="0" u="none" strike="noStrike" dirty="0">
                        <a:effectLst/>
                        <a:latin typeface="Arial" panose="020B0604020202020204" pitchFamily="34" charset="0"/>
                      </a:endParaRPr>
                    </a:p>
                    <a:p>
                      <a:pPr algn="ctr" fontAlgn="t">
                        <a:lnSpc>
                          <a:spcPct val="107000"/>
                        </a:lnSpc>
                        <a:spcBef>
                          <a:spcPts val="0"/>
                        </a:spcBef>
                        <a:spcAft>
                          <a:spcPts val="0"/>
                        </a:spcAft>
                      </a:pPr>
                      <a:r>
                        <a:rPr lang="hr-HR" sz="1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hr-HR" sz="1600" b="0" i="0" u="none" strike="noStrike" dirty="0">
                        <a:effectLst/>
                        <a:latin typeface="Arial" panose="020B0604020202020204" pitchFamily="34" charset="0"/>
                      </a:endParaRPr>
                    </a:p>
                    <a:p>
                      <a:pPr algn="ctr" fontAlgn="t">
                        <a:lnSpc>
                          <a:spcPct val="107000"/>
                        </a:lnSpc>
                        <a:spcBef>
                          <a:spcPts val="0"/>
                        </a:spcBef>
                        <a:spcAft>
                          <a:spcPts val="0"/>
                        </a:spcAft>
                      </a:pPr>
                      <a:r>
                        <a:rPr lang="hr-HR" sz="1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2716669379"/>
                  </a:ext>
                </a:extLst>
              </a:tr>
              <a:tr h="1033588">
                <a:tc>
                  <a:txBody>
                    <a:bodyPr/>
                    <a:lstStyle/>
                    <a:p>
                      <a:pPr algn="ctr" fontAlgn="t">
                        <a:lnSpc>
                          <a:spcPct val="107000"/>
                        </a:lnSpc>
                        <a:spcBef>
                          <a:spcPts val="0"/>
                        </a:spcBef>
                        <a:spcAft>
                          <a:spcPts val="0"/>
                        </a:spcAft>
                      </a:pPr>
                      <a:r>
                        <a:rPr lang="hr-HR" sz="1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Izvori podataka</a:t>
                      </a:r>
                      <a:endParaRPr lang="hr-HR" sz="1600" b="1"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Izvori su primjereni dobi i ispravno citirani u popisu literature.</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Pojedini citirani izvori nisu primjereni dobi i predznanju.</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t">
                        <a:lnSpc>
                          <a:spcPct val="107000"/>
                        </a:lnSpc>
                        <a:spcBef>
                          <a:spcPts val="0"/>
                        </a:spcBef>
                        <a:spcAft>
                          <a:spcPts val="0"/>
                        </a:spcAft>
                      </a:pPr>
                      <a:r>
                        <a:rPr lang="hr-HR"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Izvori nisu pouzdani, mali broj izvora u popisu literature.</a:t>
                      </a:r>
                      <a:endParaRPr lang="hr-HR" sz="1600" b="0" i="0" u="none" strike="noStrike" dirty="0">
                        <a:effectLst/>
                        <a:latin typeface="Arial" panose="020B0604020202020204" pitchFamily="34" charset="0"/>
                      </a:endParaRPr>
                    </a:p>
                    <a:p>
                      <a:pPr algn="ctr" fontAlgn="t">
                        <a:lnSpc>
                          <a:spcPct val="107000"/>
                        </a:lnSpc>
                        <a:spcBef>
                          <a:spcPts val="0"/>
                        </a:spcBef>
                        <a:spcAft>
                          <a:spcPts val="0"/>
                        </a:spcAft>
                      </a:pPr>
                      <a:r>
                        <a:rPr lang="hr-HR" sz="1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hr-HR" sz="1600" b="0" i="0" u="none" strike="noStrike" dirty="0">
                        <a:effectLst/>
                        <a:latin typeface="Arial" panose="020B0604020202020204" pitchFamily="34" charset="0"/>
                      </a:endParaRPr>
                    </a:p>
                  </a:txBody>
                  <a:tcPr marL="62998" marR="62998" marT="87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76232299"/>
                  </a:ext>
                </a:extLst>
              </a:tr>
            </a:tbl>
          </a:graphicData>
        </a:graphic>
      </p:graphicFrame>
    </p:spTree>
    <p:extLst>
      <p:ext uri="{BB962C8B-B14F-4D97-AF65-F5344CB8AC3E}">
        <p14:creationId xmlns:p14="http://schemas.microsoft.com/office/powerpoint/2010/main" val="392218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CA738E-A1EA-4E4B-B3F3-D4EB135CD3EB}"/>
              </a:ext>
            </a:extLst>
          </p:cNvPr>
          <p:cNvSpPr>
            <a:spLocks noGrp="1"/>
          </p:cNvSpPr>
          <p:nvPr>
            <p:ph type="title"/>
          </p:nvPr>
        </p:nvSpPr>
        <p:spPr/>
        <p:txBody>
          <a:bodyPr/>
          <a:lstStyle/>
          <a:p>
            <a:r>
              <a:rPr lang="hr-HR" dirty="0"/>
              <a:t>UPUTE ZA NASTAVNIKA</a:t>
            </a:r>
          </a:p>
        </p:txBody>
      </p:sp>
      <p:sp>
        <p:nvSpPr>
          <p:cNvPr id="3" name="Rezervirano mjesto sadržaja 2">
            <a:extLst>
              <a:ext uri="{FF2B5EF4-FFF2-40B4-BE49-F238E27FC236}">
                <a16:creationId xmlns:a16="http://schemas.microsoft.com/office/drawing/2014/main" id="{4223B3E6-CCD1-4A74-A547-1227D043410D}"/>
              </a:ext>
            </a:extLst>
          </p:cNvPr>
          <p:cNvSpPr>
            <a:spLocks noGrp="1"/>
          </p:cNvSpPr>
          <p:nvPr>
            <p:ph sz="quarter" idx="13"/>
          </p:nvPr>
        </p:nvSpPr>
        <p:spPr/>
        <p:txBody>
          <a:bodyPr/>
          <a:lstStyle/>
          <a:p>
            <a:pPr marL="0" indent="0" algn="just">
              <a:buNone/>
            </a:pPr>
            <a:r>
              <a:rPr lang="hr-HR" i="1" cap="none" dirty="0"/>
              <a:t>U nastavku je primjer istraživačkog rada učenika koji uključuje pretraživanje informacija u kućnom okruženju i izradu Power </a:t>
            </a:r>
            <a:r>
              <a:rPr lang="hr-HR" i="1" cap="none" dirty="0" err="1"/>
              <a:t>point</a:t>
            </a:r>
            <a:r>
              <a:rPr lang="hr-HR" i="1" cap="none" dirty="0"/>
              <a:t> prezentacije. Kako biste učenicima olakšali rad, na svakom slajdu se već nalazi naslov. Naravno, ukoliko želite primijeniti individualizirani pristup, stupanj podrške prilagodite brisanjem ili umetanjem slajdova. Kako biste vrednovali rad učenika na posljednjem slajdu su i rubrike za vrednovanje. Broj bodova preinačite u ocjenu prema vlastitim kriterijima. Nastavnik treba upoznati učenike s kriterijima vrednovanja na početku rada. </a:t>
            </a:r>
          </a:p>
          <a:p>
            <a:pPr marL="0" indent="0" algn="just">
              <a:buNone/>
            </a:pPr>
            <a:endParaRPr lang="hr-HR" i="1" cap="none" dirty="0"/>
          </a:p>
          <a:p>
            <a:pPr marL="0" indent="0" algn="just">
              <a:buNone/>
            </a:pPr>
            <a:r>
              <a:rPr lang="hr-HR" i="1" cap="none" dirty="0"/>
              <a:t>S poštovanjem,</a:t>
            </a:r>
          </a:p>
        </p:txBody>
      </p:sp>
    </p:spTree>
    <p:extLst>
      <p:ext uri="{BB962C8B-B14F-4D97-AF65-F5344CB8AC3E}">
        <p14:creationId xmlns:p14="http://schemas.microsoft.com/office/powerpoint/2010/main" val="1568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torta, uređeno, voće, rođendan&#10;&#10;Opis je automatski generiran">
            <a:extLst>
              <a:ext uri="{FF2B5EF4-FFF2-40B4-BE49-F238E27FC236}">
                <a16:creationId xmlns:a16="http://schemas.microsoft.com/office/drawing/2014/main" id="{3EEE9D41-96D4-4585-9455-109FC3179DC1}"/>
              </a:ext>
            </a:extLst>
          </p:cNvPr>
          <p:cNvPicPr>
            <a:picLocks noChangeAspect="1"/>
          </p:cNvPicPr>
          <p:nvPr/>
        </p:nvPicPr>
        <p:blipFill>
          <a:blip r:embed="rId2"/>
          <a:stretch>
            <a:fillRect/>
          </a:stretch>
        </p:blipFill>
        <p:spPr>
          <a:xfrm>
            <a:off x="8049189" y="960324"/>
            <a:ext cx="3774831" cy="3774831"/>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7" name="Picture 11">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5E77601E-AAFD-4DF4-941A-2DD16A316773}"/>
              </a:ext>
            </a:extLst>
          </p:cNvPr>
          <p:cNvSpPr>
            <a:spLocks noGrp="1"/>
          </p:cNvSpPr>
          <p:nvPr>
            <p:ph type="title"/>
          </p:nvPr>
        </p:nvSpPr>
        <p:spPr>
          <a:xfrm>
            <a:off x="1608350" y="58615"/>
            <a:ext cx="3236860" cy="901709"/>
          </a:xfrm>
        </p:spPr>
        <p:txBody>
          <a:bodyPr anchor="b">
            <a:normAutofit/>
          </a:bodyPr>
          <a:lstStyle/>
          <a:p>
            <a:pPr algn="l"/>
            <a:r>
              <a:rPr lang="hr-HR" sz="4000" dirty="0"/>
              <a:t>SADRŽAJ</a:t>
            </a:r>
          </a:p>
        </p:txBody>
      </p:sp>
      <p:sp>
        <p:nvSpPr>
          <p:cNvPr id="3" name="Rezervirano mjesto sadržaja 2">
            <a:extLst>
              <a:ext uri="{FF2B5EF4-FFF2-40B4-BE49-F238E27FC236}">
                <a16:creationId xmlns:a16="http://schemas.microsoft.com/office/drawing/2014/main" id="{DE3EA90F-EEF0-4B62-8E52-FEF61AFDD377}"/>
              </a:ext>
            </a:extLst>
          </p:cNvPr>
          <p:cNvSpPr>
            <a:spLocks noGrp="1"/>
          </p:cNvSpPr>
          <p:nvPr>
            <p:ph sz="quarter" idx="13"/>
          </p:nvPr>
        </p:nvSpPr>
        <p:spPr>
          <a:xfrm>
            <a:off x="367980" y="1461511"/>
            <a:ext cx="8049189" cy="4491390"/>
          </a:xfrm>
        </p:spPr>
        <p:txBody>
          <a:bodyPr>
            <a:normAutofit fontScale="92500" lnSpcReduction="20000"/>
          </a:bodyPr>
          <a:lstStyle/>
          <a:p>
            <a:pPr>
              <a:lnSpc>
                <a:spcPct val="110000"/>
              </a:lnSpc>
            </a:pPr>
            <a:r>
              <a:rPr lang="hr-HR" sz="2800" cap="none" dirty="0"/>
              <a:t>Što je </a:t>
            </a:r>
            <a:r>
              <a:rPr lang="hr-HR" sz="2800" cap="none" dirty="0" err="1"/>
              <a:t>covid</a:t>
            </a:r>
            <a:r>
              <a:rPr lang="hr-HR" sz="2800" cap="none" dirty="0"/>
              <a:t> 19?</a:t>
            </a:r>
          </a:p>
          <a:p>
            <a:pPr>
              <a:lnSpc>
                <a:spcPct val="110000"/>
              </a:lnSpc>
            </a:pPr>
            <a:r>
              <a:rPr lang="hr-HR" sz="2800" cap="none" dirty="0"/>
              <a:t>kronologija događaja</a:t>
            </a:r>
          </a:p>
          <a:p>
            <a:pPr>
              <a:lnSpc>
                <a:spcPct val="110000"/>
              </a:lnSpc>
            </a:pPr>
            <a:r>
              <a:rPr lang="hr-HR" sz="2800" cap="none" dirty="0"/>
              <a:t>epidemiološka slika – broj zaraženih</a:t>
            </a:r>
          </a:p>
          <a:p>
            <a:pPr>
              <a:lnSpc>
                <a:spcPct val="110000"/>
              </a:lnSpc>
            </a:pPr>
            <a:r>
              <a:rPr lang="hr-HR" sz="2800" cap="none" dirty="0"/>
              <a:t>mjere zaštite</a:t>
            </a:r>
          </a:p>
          <a:p>
            <a:pPr>
              <a:lnSpc>
                <a:spcPct val="110000"/>
              </a:lnSpc>
            </a:pPr>
            <a:r>
              <a:rPr lang="hr-HR" sz="2800" cap="none" dirty="0"/>
              <a:t>istraživanje o pridržavanju mjera zaštite</a:t>
            </a:r>
          </a:p>
          <a:p>
            <a:pPr>
              <a:lnSpc>
                <a:spcPct val="110000"/>
              </a:lnSpc>
            </a:pPr>
            <a:r>
              <a:rPr lang="hr-HR" sz="2800" cap="none" dirty="0"/>
              <a:t>rezultati</a:t>
            </a:r>
          </a:p>
          <a:p>
            <a:pPr>
              <a:lnSpc>
                <a:spcPct val="110000"/>
              </a:lnSpc>
            </a:pPr>
            <a:r>
              <a:rPr lang="hr-HR" sz="2800" cap="none" dirty="0"/>
              <a:t>rasprava</a:t>
            </a:r>
          </a:p>
          <a:p>
            <a:pPr>
              <a:lnSpc>
                <a:spcPct val="110000"/>
              </a:lnSpc>
            </a:pPr>
            <a:r>
              <a:rPr lang="hr-HR" sz="2800" cap="none" dirty="0"/>
              <a:t>zaključak</a:t>
            </a:r>
          </a:p>
          <a:p>
            <a:pPr>
              <a:lnSpc>
                <a:spcPct val="110000"/>
              </a:lnSpc>
            </a:pPr>
            <a:r>
              <a:rPr lang="hr-HR" sz="2800" cap="none" dirty="0"/>
              <a:t>popis literature</a:t>
            </a:r>
          </a:p>
          <a:p>
            <a:pPr>
              <a:lnSpc>
                <a:spcPct val="110000"/>
              </a:lnSpc>
            </a:pPr>
            <a:endParaRPr lang="hr-HR" sz="1400" dirty="0"/>
          </a:p>
          <a:p>
            <a:pPr>
              <a:lnSpc>
                <a:spcPct val="110000"/>
              </a:lnSpc>
            </a:pPr>
            <a:endParaRPr lang="hr-HR" sz="1400" dirty="0"/>
          </a:p>
        </p:txBody>
      </p:sp>
    </p:spTree>
    <p:extLst>
      <p:ext uri="{BB962C8B-B14F-4D97-AF65-F5344CB8AC3E}">
        <p14:creationId xmlns:p14="http://schemas.microsoft.com/office/powerpoint/2010/main" val="208669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32">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F4F3C80F-D0A2-42A6-9521-CA520F866EEA}"/>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hr-HR" sz="8000" cap="none" dirty="0"/>
              <a:t>Što je </a:t>
            </a:r>
            <a:r>
              <a:rPr lang="en-US" sz="8000" dirty="0" err="1"/>
              <a:t>covid</a:t>
            </a:r>
            <a:r>
              <a:rPr lang="en-US" sz="8000" dirty="0"/>
              <a:t> 19?</a:t>
            </a:r>
          </a:p>
        </p:txBody>
      </p:sp>
    </p:spTree>
    <p:extLst>
      <p:ext uri="{BB962C8B-B14F-4D97-AF65-F5344CB8AC3E}">
        <p14:creationId xmlns:p14="http://schemas.microsoft.com/office/powerpoint/2010/main" val="138799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306776-11CF-43C3-B6FD-ED8653E140D5}"/>
              </a:ext>
            </a:extLst>
          </p:cNvPr>
          <p:cNvSpPr>
            <a:spLocks noGrp="1"/>
          </p:cNvSpPr>
          <p:nvPr>
            <p:ph type="title"/>
          </p:nvPr>
        </p:nvSpPr>
        <p:spPr/>
        <p:txBody>
          <a:bodyPr/>
          <a:lstStyle/>
          <a:p>
            <a:r>
              <a:rPr lang="hr-HR" dirty="0"/>
              <a:t>Kronologija događanja</a:t>
            </a:r>
          </a:p>
        </p:txBody>
      </p:sp>
      <p:pic>
        <p:nvPicPr>
          <p:cNvPr id="7" name="Rezervirano mjesto sadržaja 6">
            <a:extLst>
              <a:ext uri="{FF2B5EF4-FFF2-40B4-BE49-F238E27FC236}">
                <a16:creationId xmlns:a16="http://schemas.microsoft.com/office/drawing/2014/main" id="{6B7B0E7D-009C-45DA-BDB9-203D1E857619}"/>
              </a:ext>
            </a:extLst>
          </p:cNvPr>
          <p:cNvPicPr>
            <a:picLocks noGrp="1" noChangeAspect="1"/>
          </p:cNvPicPr>
          <p:nvPr>
            <p:ph sz="quarter" idx="13"/>
          </p:nvPr>
        </p:nvPicPr>
        <p:blipFill>
          <a:blip r:embed="rId2"/>
          <a:stretch>
            <a:fillRect/>
          </a:stretch>
        </p:blipFill>
        <p:spPr>
          <a:xfrm>
            <a:off x="3078069" y="1775292"/>
            <a:ext cx="6478120" cy="4858590"/>
          </a:xfrm>
        </p:spPr>
      </p:pic>
    </p:spTree>
    <p:extLst>
      <p:ext uri="{BB962C8B-B14F-4D97-AF65-F5344CB8AC3E}">
        <p14:creationId xmlns:p14="http://schemas.microsoft.com/office/powerpoint/2010/main" val="329434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77B4A91-1A9D-4EB9-857C-62592E62AC67}"/>
              </a:ext>
            </a:extLst>
          </p:cNvPr>
          <p:cNvSpPr>
            <a:spLocks noGrp="1"/>
          </p:cNvSpPr>
          <p:nvPr>
            <p:ph type="title"/>
          </p:nvPr>
        </p:nvSpPr>
        <p:spPr>
          <a:xfrm>
            <a:off x="1" y="1588878"/>
            <a:ext cx="4059934" cy="3680244"/>
          </a:xfrm>
        </p:spPr>
        <p:txBody>
          <a:bodyPr>
            <a:normAutofit/>
          </a:bodyPr>
          <a:lstStyle/>
          <a:p>
            <a:pPr algn="l"/>
            <a:r>
              <a:rPr lang="hr-HR" sz="2800" dirty="0">
                <a:solidFill>
                  <a:srgbClr val="FFFFFF"/>
                </a:solidFill>
              </a:rPr>
              <a:t>Epidemiološka slika </a:t>
            </a:r>
            <a:br>
              <a:rPr lang="hr-HR" sz="2800" dirty="0">
                <a:solidFill>
                  <a:srgbClr val="FFFFFF"/>
                </a:solidFill>
              </a:rPr>
            </a:br>
            <a:br>
              <a:rPr lang="hr-HR" sz="2800" dirty="0">
                <a:solidFill>
                  <a:srgbClr val="FFFFFF"/>
                </a:solidFill>
              </a:rPr>
            </a:br>
            <a:r>
              <a:rPr lang="hr-HR" sz="2800" dirty="0">
                <a:solidFill>
                  <a:srgbClr val="FFFFFF"/>
                </a:solidFill>
              </a:rPr>
              <a:t>-</a:t>
            </a:r>
            <a:r>
              <a:rPr lang="hr-HR" sz="2800" cap="none" dirty="0">
                <a:solidFill>
                  <a:srgbClr val="FFFFFF"/>
                </a:solidFill>
              </a:rPr>
              <a:t>Grafikon broja zaraženih</a:t>
            </a:r>
            <a:endParaRPr lang="hr-HR" sz="2800" dirty="0">
              <a:solidFill>
                <a:srgbClr val="FFFFFF"/>
              </a:solidFill>
            </a:endParaRPr>
          </a:p>
        </p:txBody>
      </p:sp>
      <p:pic>
        <p:nvPicPr>
          <p:cNvPr id="23" name="Picture 2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Rezervirano mjesto sadržaja 2">
            <a:extLst>
              <a:ext uri="{FF2B5EF4-FFF2-40B4-BE49-F238E27FC236}">
                <a16:creationId xmlns:a16="http://schemas.microsoft.com/office/drawing/2014/main" id="{081DE410-F8D2-405D-A7C5-87B162915BF5}"/>
              </a:ext>
            </a:extLst>
          </p:cNvPr>
          <p:cNvSpPr>
            <a:spLocks noGrp="1"/>
          </p:cNvSpPr>
          <p:nvPr>
            <p:ph sz="quarter" idx="13"/>
          </p:nvPr>
        </p:nvSpPr>
        <p:spPr>
          <a:xfrm>
            <a:off x="4634794" y="1049695"/>
            <a:ext cx="6642806" cy="4758611"/>
          </a:xfrm>
        </p:spPr>
        <p:txBody>
          <a:bodyPr anchor="ctr">
            <a:normAutofit/>
          </a:bodyPr>
          <a:lstStyle/>
          <a:p>
            <a:endParaRPr lang="hr-HR"/>
          </a:p>
        </p:txBody>
      </p:sp>
      <p:pic>
        <p:nvPicPr>
          <p:cNvPr id="25" name="Picture 2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85683552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26397B8-1C80-4C86-929E-0863AEAD8332}"/>
              </a:ext>
            </a:extLst>
          </p:cNvPr>
          <p:cNvSpPr>
            <a:spLocks noGrp="1"/>
          </p:cNvSpPr>
          <p:nvPr>
            <p:ph type="title"/>
          </p:nvPr>
        </p:nvSpPr>
        <p:spPr>
          <a:xfrm>
            <a:off x="641074" y="1588878"/>
            <a:ext cx="2844002" cy="3680244"/>
          </a:xfrm>
        </p:spPr>
        <p:txBody>
          <a:bodyPr>
            <a:normAutofit/>
          </a:bodyPr>
          <a:lstStyle/>
          <a:p>
            <a:pPr algn="l"/>
            <a:r>
              <a:rPr lang="hr-HR" sz="4400">
                <a:solidFill>
                  <a:srgbClr val="FFFFFF"/>
                </a:solidFill>
              </a:rPr>
              <a:t>PROPISANE MJERE ZAŠTITE</a:t>
            </a:r>
          </a:p>
        </p:txBody>
      </p:sp>
      <p:pic>
        <p:nvPicPr>
          <p:cNvPr id="18"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Rezervirano mjesto sadržaja 2">
            <a:extLst>
              <a:ext uri="{FF2B5EF4-FFF2-40B4-BE49-F238E27FC236}">
                <a16:creationId xmlns:a16="http://schemas.microsoft.com/office/drawing/2014/main" id="{4089198A-3672-4D43-9671-AC6712B30FFF}"/>
              </a:ext>
            </a:extLst>
          </p:cNvPr>
          <p:cNvSpPr>
            <a:spLocks noGrp="1"/>
          </p:cNvSpPr>
          <p:nvPr>
            <p:ph sz="quarter" idx="13"/>
          </p:nvPr>
        </p:nvSpPr>
        <p:spPr>
          <a:xfrm>
            <a:off x="4634794" y="1049695"/>
            <a:ext cx="6642806" cy="4758611"/>
          </a:xfrm>
        </p:spPr>
        <p:txBody>
          <a:bodyPr anchor="ctr">
            <a:normAutofit/>
          </a:bodyPr>
          <a:lstStyle/>
          <a:p>
            <a:pPr marL="0" indent="0">
              <a:buNone/>
            </a:pPr>
            <a:r>
              <a:rPr lang="hr-HR" dirty="0"/>
              <a:t>1</a:t>
            </a:r>
          </a:p>
          <a:p>
            <a:pPr marL="0" indent="0">
              <a:buNone/>
            </a:pPr>
            <a:r>
              <a:rPr lang="hr-HR" dirty="0"/>
              <a:t>2</a:t>
            </a:r>
          </a:p>
          <a:p>
            <a:pPr marL="0" indent="0">
              <a:buNone/>
            </a:pPr>
            <a:r>
              <a:rPr lang="hr-HR" dirty="0"/>
              <a:t>3</a:t>
            </a:r>
          </a:p>
          <a:p>
            <a:pPr marL="0" indent="0">
              <a:buNone/>
            </a:pPr>
            <a:r>
              <a:rPr lang="hr-HR" dirty="0"/>
              <a:t>4</a:t>
            </a:r>
          </a:p>
          <a:p>
            <a:pPr marL="0" indent="0">
              <a:buNone/>
            </a:pPr>
            <a:r>
              <a:rPr lang="hr-HR" dirty="0"/>
              <a:t>5</a:t>
            </a:r>
          </a:p>
          <a:p>
            <a:pPr marL="0" indent="0">
              <a:buNone/>
            </a:pPr>
            <a:r>
              <a:rPr lang="hr-HR" dirty="0"/>
              <a:t>6</a:t>
            </a:r>
          </a:p>
        </p:txBody>
      </p:sp>
      <p:pic>
        <p:nvPicPr>
          <p:cNvPr id="19"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31013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B497EE8-F134-4877-8643-036F6893DE8A}"/>
              </a:ext>
            </a:extLst>
          </p:cNvPr>
          <p:cNvSpPr>
            <a:spLocks noGrp="1"/>
          </p:cNvSpPr>
          <p:nvPr>
            <p:ph type="title"/>
          </p:nvPr>
        </p:nvSpPr>
        <p:spPr>
          <a:xfrm>
            <a:off x="641074" y="1588878"/>
            <a:ext cx="2844002" cy="3680244"/>
          </a:xfrm>
        </p:spPr>
        <p:txBody>
          <a:bodyPr>
            <a:normAutofit/>
          </a:bodyPr>
          <a:lstStyle/>
          <a:p>
            <a:pPr algn="l"/>
            <a:r>
              <a:rPr lang="hr-HR" sz="3400">
                <a:solidFill>
                  <a:srgbClr val="FFFFFF"/>
                </a:solidFill>
              </a:rPr>
              <a:t>Istraživanje – anketa o pridržavanju mjera zaštite</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Rezervirano mjesto sadržaja 2">
            <a:extLst>
              <a:ext uri="{FF2B5EF4-FFF2-40B4-BE49-F238E27FC236}">
                <a16:creationId xmlns:a16="http://schemas.microsoft.com/office/drawing/2014/main" id="{69E711A9-B109-4AEA-BB30-C63B056C5F5F}"/>
              </a:ext>
            </a:extLst>
          </p:cNvPr>
          <p:cNvSpPr>
            <a:spLocks noGrp="1"/>
          </p:cNvSpPr>
          <p:nvPr>
            <p:ph sz="quarter" idx="13"/>
          </p:nvPr>
        </p:nvSpPr>
        <p:spPr>
          <a:xfrm>
            <a:off x="4634794" y="1049695"/>
            <a:ext cx="6642806" cy="4758611"/>
          </a:xfrm>
        </p:spPr>
        <p:txBody>
          <a:bodyPr anchor="ctr">
            <a:normAutofit/>
          </a:bodyPr>
          <a:lstStyle/>
          <a:p>
            <a:r>
              <a:rPr lang="hr-HR" dirty="0"/>
              <a:t>UZORAK ISPITANIKA – 5 članova obitelji </a:t>
            </a:r>
          </a:p>
          <a:p>
            <a:r>
              <a:rPr lang="hr-HR" dirty="0"/>
              <a:t>METODA – a</a:t>
            </a:r>
            <a:r>
              <a:rPr lang="hr-HR" cap="none" dirty="0"/>
              <a:t>nketiranje</a:t>
            </a:r>
            <a:endParaRPr lang="hr-HR" dirty="0"/>
          </a:p>
          <a:p>
            <a:pPr marL="0" indent="0">
              <a:buNone/>
            </a:pPr>
            <a:endParaRPr lang="hr-HR"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5560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94E7E5D1-0B88-40CA-96B9-7E0B17675BFE}"/>
              </a:ext>
            </a:extLst>
          </p:cNvPr>
          <p:cNvSpPr>
            <a:spLocks noGrp="1"/>
          </p:cNvSpPr>
          <p:nvPr>
            <p:ph type="title"/>
          </p:nvPr>
        </p:nvSpPr>
        <p:spPr>
          <a:xfrm>
            <a:off x="641074" y="1314450"/>
            <a:ext cx="2844002" cy="3680244"/>
          </a:xfrm>
        </p:spPr>
        <p:txBody>
          <a:bodyPr>
            <a:normAutofit/>
          </a:bodyPr>
          <a:lstStyle/>
          <a:p>
            <a:pPr algn="l"/>
            <a:r>
              <a:rPr lang="hr-HR" sz="4400" dirty="0"/>
              <a:t>REZULTATI ANKETE</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4" name="Rezervirano mjesto sadržaja 3">
            <a:extLst>
              <a:ext uri="{FF2B5EF4-FFF2-40B4-BE49-F238E27FC236}">
                <a16:creationId xmlns:a16="http://schemas.microsoft.com/office/drawing/2014/main" id="{7E424B9C-00A7-49AC-8D37-7E8E917026CA}"/>
              </a:ext>
            </a:extLst>
          </p:cNvPr>
          <p:cNvGraphicFramePr>
            <a:graphicFrameLocks noGrp="1"/>
          </p:cNvGraphicFramePr>
          <p:nvPr>
            <p:ph sz="quarter" idx="13"/>
            <p:extLst>
              <p:ext uri="{D42A27DB-BD31-4B8C-83A1-F6EECF244321}">
                <p14:modId xmlns:p14="http://schemas.microsoft.com/office/powerpoint/2010/main" val="3755112991"/>
              </p:ext>
            </p:extLst>
          </p:nvPr>
        </p:nvGraphicFramePr>
        <p:xfrm>
          <a:off x="4634794" y="889000"/>
          <a:ext cx="6683375" cy="4606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1807305"/>
      </p:ext>
    </p:extLst>
  </p:cSld>
  <p:clrMapOvr>
    <a:masterClrMapping/>
  </p:clrMapOvr>
</p:sld>
</file>

<file path=ppt/theme/theme1.xml><?xml version="1.0" encoding="utf-8"?>
<a:theme xmlns:a="http://schemas.openxmlformats.org/drawingml/2006/main" name="Kapljic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64</TotalTime>
  <Words>357</Words>
  <Application>Microsoft Office PowerPoint</Application>
  <PresentationFormat>Široki zaslon</PresentationFormat>
  <Paragraphs>66</Paragraphs>
  <Slides>13</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13</vt:i4>
      </vt:variant>
    </vt:vector>
  </HeadingPairs>
  <TitlesOfParts>
    <vt:vector size="17" baseType="lpstr">
      <vt:lpstr>Arial</vt:lpstr>
      <vt:lpstr>Calibri</vt:lpstr>
      <vt:lpstr>Tw Cen MT</vt:lpstr>
      <vt:lpstr>Kapljica</vt:lpstr>
      <vt:lpstr>Covid 19</vt:lpstr>
      <vt:lpstr>UPUTE ZA NASTAVNIKA</vt:lpstr>
      <vt:lpstr>SADRŽAJ</vt:lpstr>
      <vt:lpstr>Što je covid 19?</vt:lpstr>
      <vt:lpstr>Kronologija događanja</vt:lpstr>
      <vt:lpstr>Epidemiološka slika   -Grafikon broja zaraženih</vt:lpstr>
      <vt:lpstr>PROPISANE MJERE ZAŠTITE</vt:lpstr>
      <vt:lpstr>Istraživanje – anketa o pridržavanju mjera zaštite</vt:lpstr>
      <vt:lpstr>REZULTATI ANKETE</vt:lpstr>
      <vt:lpstr>RASPRAVA</vt:lpstr>
      <vt:lpstr>ZAKLJUČAK</vt:lpstr>
      <vt:lpstr>POPIS LITERATURE</vt:lpstr>
      <vt:lpstr>RUBRIKE ZA VREDNOVANJE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dc:title>
  <dc:creator>Gabi Marin</dc:creator>
  <cp:lastModifiedBy>Gabi Marin</cp:lastModifiedBy>
  <cp:revision>9</cp:revision>
  <dcterms:created xsi:type="dcterms:W3CDTF">2020-04-05T16:57:24Z</dcterms:created>
  <dcterms:modified xsi:type="dcterms:W3CDTF">2020-04-21T17:18:26Z</dcterms:modified>
</cp:coreProperties>
</file>