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5" r:id="rId3"/>
    <p:sldId id="273" r:id="rId4"/>
    <p:sldId id="274"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vijetli stil 1 - Isticanj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Svijetli stil 2 - Isticanj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8" d="100"/>
          <a:sy n="68" d="100"/>
        </p:scale>
        <p:origin x="7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hr-HR"/>
              <a:t>Kliknite da biste uredili stil naslova matrice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hr-HR"/>
              <a:t>Kliknite da biste uredili stil naslova matrice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pc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hr-HR"/>
              <a:t>Kliknite da biste uredili stil naslova matrice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3" name="Date Placeholder 2"/>
          <p:cNvSpPr>
            <a:spLocks noGrp="1"/>
          </p:cNvSpPr>
          <p:nvPr>
            <p:ph type="dt" sz="half" idx="10"/>
          </p:nvPr>
        </p:nvSpPr>
        <p:spPr/>
        <p:txBody>
          <a:bodyPr/>
          <a:lstStyle/>
          <a:p>
            <a:fld id="{48A87A34-81AB-432B-8DAE-1953F412C126}" type="datetimeFigureOut">
              <a:rPr lang="en-US" dirty="0"/>
              <a:t>4/21/2020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upca sa slikama">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hr-HR"/>
              <a:t>Kliknite da biste uredili stil naslova matrice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3" name="Date Placeholder 2"/>
          <p:cNvSpPr>
            <a:spLocks noGrp="1"/>
          </p:cNvSpPr>
          <p:nvPr>
            <p:ph type="dt" sz="half" idx="10"/>
          </p:nvPr>
        </p:nvSpPr>
        <p:spPr/>
        <p:txBody>
          <a:bodyPr/>
          <a:lstStyle/>
          <a:p>
            <a:fld id="{48A87A34-81AB-432B-8DAE-1953F412C126}" type="datetimeFigureOut">
              <a:rPr lang="en-US" dirty="0"/>
              <a:t>4/21/2020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r-HR"/>
              <a:t>Kliknite da biste uredili stil naslova matrice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hr-HR"/>
              <a:t>Kliknite da biste uredili stil naslova matrice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r-HR"/>
              <a:t>Kliknite da biste uredili stil naslova matrice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hr-HR"/>
              <a:t>Kliknite da biste uredili stil naslova matrice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48A87A34-81AB-432B-8DAE-1953F412C126}" type="datetimeFigureOut">
              <a:rPr lang="en-US" dirty="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hr-HR"/>
              <a:t>Kliknite da biste uredili stil naslova matrice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2" name="Content Placeholder 3"/>
          <p:cNvSpPr>
            <a:spLocks noGrp="1"/>
          </p:cNvSpPr>
          <p:nvPr>
            <p:ph sz="quarter" idx="13"/>
          </p:nvPr>
        </p:nvSpPr>
        <p:spPr>
          <a:xfrm>
            <a:off x="913774" y="3051012"/>
            <a:ext cx="5106027" cy="274018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3" name="Content Placeholder 5"/>
          <p:cNvSpPr>
            <a:spLocks noGrp="1"/>
          </p:cNvSpPr>
          <p:nvPr>
            <p:ph sz="quarter" idx="14"/>
          </p:nvPr>
        </p:nvSpPr>
        <p:spPr>
          <a:xfrm>
            <a:off x="6172200" y="3051012"/>
            <a:ext cx="5105401" cy="274018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4/21/2020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hr-HR"/>
              <a:t>Kliknite da biste uredili stil naslova matrice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4/21/2020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it.ly/2Reae17"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3FAE720E-F711-41D8-B29C-1023BF334C79}"/>
              </a:ext>
            </a:extLst>
          </p:cNvPr>
          <p:cNvSpPr>
            <a:spLocks noGrp="1"/>
          </p:cNvSpPr>
          <p:nvPr>
            <p:ph type="ctrTitle"/>
          </p:nvPr>
        </p:nvSpPr>
        <p:spPr>
          <a:xfrm>
            <a:off x="1126762" y="1543083"/>
            <a:ext cx="4328819" cy="1371599"/>
          </a:xfrm>
        </p:spPr>
        <p:txBody>
          <a:bodyPr>
            <a:normAutofit/>
          </a:bodyPr>
          <a:lstStyle/>
          <a:p>
            <a:r>
              <a:rPr lang="hr-HR" sz="6000" dirty="0"/>
              <a:t>Covid 19</a:t>
            </a:r>
          </a:p>
        </p:txBody>
      </p:sp>
      <p:sp>
        <p:nvSpPr>
          <p:cNvPr id="3" name="Podnaslov 2">
            <a:extLst>
              <a:ext uri="{FF2B5EF4-FFF2-40B4-BE49-F238E27FC236}">
                <a16:creationId xmlns:a16="http://schemas.microsoft.com/office/drawing/2014/main" id="{FAF0462E-18F9-4251-893C-B02E7C1EE630}"/>
              </a:ext>
            </a:extLst>
          </p:cNvPr>
          <p:cNvSpPr>
            <a:spLocks noGrp="1"/>
          </p:cNvSpPr>
          <p:nvPr>
            <p:ph type="subTitle" idx="1"/>
          </p:nvPr>
        </p:nvSpPr>
        <p:spPr>
          <a:xfrm>
            <a:off x="1126762" y="3812694"/>
            <a:ext cx="4328819" cy="1371599"/>
          </a:xfrm>
        </p:spPr>
        <p:txBody>
          <a:bodyPr>
            <a:normAutofit fontScale="77500" lnSpcReduction="20000"/>
          </a:bodyPr>
          <a:lstStyle/>
          <a:p>
            <a:r>
              <a:rPr lang="hr-HR" sz="2800" dirty="0">
                <a:solidFill>
                  <a:schemeClr val="tx1">
                    <a:lumMod val="50000"/>
                    <a:lumOff val="50000"/>
                  </a:schemeClr>
                </a:solidFill>
              </a:rPr>
              <a:t>Konceptualna mapa</a:t>
            </a:r>
          </a:p>
          <a:p>
            <a:r>
              <a:rPr lang="hr-HR" sz="2800" dirty="0">
                <a:solidFill>
                  <a:schemeClr val="tx1">
                    <a:lumMod val="50000"/>
                    <a:lumOff val="50000"/>
                  </a:schemeClr>
                </a:solidFill>
              </a:rPr>
              <a:t>ime i prezime</a:t>
            </a:r>
          </a:p>
          <a:p>
            <a:r>
              <a:rPr lang="hr-HR" sz="2800" dirty="0">
                <a:solidFill>
                  <a:schemeClr val="tx1">
                    <a:lumMod val="50000"/>
                    <a:lumOff val="50000"/>
                  </a:schemeClr>
                </a:solidFill>
              </a:rPr>
              <a:t>razred</a:t>
            </a:r>
          </a:p>
        </p:txBody>
      </p:sp>
      <p:pic>
        <p:nvPicPr>
          <p:cNvPr id="12" name="Picture 11">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18" name="Picture 13">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5" name="Slika 4" descr="Slika na kojoj se prikazuje torta, uređeno, voće, rođendan&#10;&#10;Opis je automatski generiran">
            <a:extLst>
              <a:ext uri="{FF2B5EF4-FFF2-40B4-BE49-F238E27FC236}">
                <a16:creationId xmlns:a16="http://schemas.microsoft.com/office/drawing/2014/main" id="{30CE4ED6-2FAE-4CB2-8CC6-CC1851F3B521}"/>
              </a:ext>
            </a:extLst>
          </p:cNvPr>
          <p:cNvPicPr>
            <a:picLocks noChangeAspect="1"/>
          </p:cNvPicPr>
          <p:nvPr/>
        </p:nvPicPr>
        <p:blipFill>
          <a:blip r:embed="rId3"/>
          <a:stretch>
            <a:fillRect/>
          </a:stretch>
        </p:blipFill>
        <p:spPr>
          <a:xfrm>
            <a:off x="6290459" y="948266"/>
            <a:ext cx="4743406" cy="4743406"/>
          </a:xfrm>
          <a:prstGeom prst="rect">
            <a:avLst/>
          </a:prstGeom>
        </p:spPr>
      </p:pic>
      <p:pic>
        <p:nvPicPr>
          <p:cNvPr id="19" name="Picture 15">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spTree>
    <p:extLst>
      <p:ext uri="{BB962C8B-B14F-4D97-AF65-F5344CB8AC3E}">
        <p14:creationId xmlns:p14="http://schemas.microsoft.com/office/powerpoint/2010/main" val="1227623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ECA738E-A1EA-4E4B-B3F3-D4EB135CD3EB}"/>
              </a:ext>
            </a:extLst>
          </p:cNvPr>
          <p:cNvSpPr>
            <a:spLocks noGrp="1"/>
          </p:cNvSpPr>
          <p:nvPr>
            <p:ph type="title"/>
          </p:nvPr>
        </p:nvSpPr>
        <p:spPr/>
        <p:txBody>
          <a:bodyPr/>
          <a:lstStyle/>
          <a:p>
            <a:r>
              <a:rPr lang="hr-HR" dirty="0"/>
              <a:t>UPUTE ZA NASTAVNIKA</a:t>
            </a:r>
          </a:p>
        </p:txBody>
      </p:sp>
      <p:sp>
        <p:nvSpPr>
          <p:cNvPr id="3" name="Rezervirano mjesto sadržaja 2">
            <a:extLst>
              <a:ext uri="{FF2B5EF4-FFF2-40B4-BE49-F238E27FC236}">
                <a16:creationId xmlns:a16="http://schemas.microsoft.com/office/drawing/2014/main" id="{4223B3E6-CCD1-4A74-A547-1227D043410D}"/>
              </a:ext>
            </a:extLst>
          </p:cNvPr>
          <p:cNvSpPr>
            <a:spLocks noGrp="1"/>
          </p:cNvSpPr>
          <p:nvPr>
            <p:ph sz="quarter" idx="13"/>
          </p:nvPr>
        </p:nvSpPr>
        <p:spPr>
          <a:xfrm>
            <a:off x="913774" y="1899138"/>
            <a:ext cx="10363826" cy="3892061"/>
          </a:xfrm>
        </p:spPr>
        <p:txBody>
          <a:bodyPr>
            <a:normAutofit lnSpcReduction="10000"/>
          </a:bodyPr>
          <a:lstStyle/>
          <a:p>
            <a:pPr marL="0" indent="0" algn="just">
              <a:buNone/>
            </a:pPr>
            <a:r>
              <a:rPr lang="hr-HR" i="1" cap="none" dirty="0"/>
              <a:t>U nastavku je primjer aktivnosti – izrada konceptualne mape o korona virusu. Izrada konceptualne mape je vještina koja uključuje pretraživanje informacija, izdvajanje ključnih pojmova koji se zatim dalje granaju te umrežavanje pojmova (hijerarhijski ili na temelju pripadnosti nekom širem konceptu). Kako biste učenicima olakšali rad, u mapi su već izdvojeni ključni pojmovi. Naravno, ukoliko želite primijeniti individualizirani pristup, stupanj </a:t>
            </a:r>
            <a:r>
              <a:rPr lang="hr-HR" sz="2100" i="1" cap="none" dirty="0"/>
              <a:t>podrške prilagodite </a:t>
            </a:r>
            <a:r>
              <a:rPr lang="hr-HR" i="1" cap="none" dirty="0"/>
              <a:t>brisanjem ili umetanjem pojmova. Mapa se može izraditi ručno ili korištenjem digitalnih alata kao što su </a:t>
            </a:r>
            <a:r>
              <a:rPr lang="hr-HR" i="1" cap="none" dirty="0" err="1"/>
              <a:t>Mindomo</a:t>
            </a:r>
            <a:r>
              <a:rPr lang="hr-HR" i="1" cap="none" dirty="0"/>
              <a:t>, </a:t>
            </a:r>
            <a:r>
              <a:rPr lang="hr-HR" i="1" cap="none" dirty="0" err="1"/>
              <a:t>MindMeister</a:t>
            </a:r>
            <a:r>
              <a:rPr lang="hr-HR" i="1" cap="none" dirty="0"/>
              <a:t>, </a:t>
            </a:r>
            <a:r>
              <a:rPr lang="hr-HR" i="1" cap="none" dirty="0" err="1"/>
              <a:t>Bubbl.us</a:t>
            </a:r>
            <a:r>
              <a:rPr lang="hr-HR" i="1" cap="none" dirty="0"/>
              <a:t> i dr.</a:t>
            </a:r>
          </a:p>
          <a:p>
            <a:pPr marL="0" indent="0" algn="just">
              <a:buNone/>
            </a:pPr>
            <a:r>
              <a:rPr lang="hr-HR" i="1" cap="none" dirty="0"/>
              <a:t>Kako biste vrednovali rad učenika </a:t>
            </a:r>
            <a:r>
              <a:rPr lang="hr-HR" sz="1900" i="1" cap="none" dirty="0"/>
              <a:t>na</a:t>
            </a:r>
            <a:r>
              <a:rPr lang="hr-HR" i="1" cap="none" dirty="0"/>
              <a:t> posljednjem slajdu su i rubrike za vrednovanje. Broj bodova preinačite u ocjenu prema vlastitim kriterijima. Nastavnik treba upoznati učenike s kriterijima vrednovanja na početku rada. </a:t>
            </a:r>
          </a:p>
          <a:p>
            <a:pPr marL="0" indent="0" algn="just">
              <a:buNone/>
            </a:pPr>
            <a:r>
              <a:rPr lang="hr-HR" i="1" cap="none" dirty="0"/>
              <a:t>S poštovanjem,</a:t>
            </a:r>
          </a:p>
        </p:txBody>
      </p:sp>
    </p:spTree>
    <p:extLst>
      <p:ext uri="{BB962C8B-B14F-4D97-AF65-F5344CB8AC3E}">
        <p14:creationId xmlns:p14="http://schemas.microsoft.com/office/powerpoint/2010/main" val="15687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4D4DD4CF-9732-4771-98FE-77886DC91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id="{0917E639-5738-4605-929E-1222198314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3"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D8773155-7F4A-409E-9130-4002A82C33DA}"/>
              </a:ext>
            </a:extLst>
          </p:cNvPr>
          <p:cNvSpPr>
            <a:spLocks noGrp="1"/>
          </p:cNvSpPr>
          <p:nvPr>
            <p:ph type="title"/>
          </p:nvPr>
        </p:nvSpPr>
        <p:spPr>
          <a:xfrm>
            <a:off x="643463" y="640831"/>
            <a:ext cx="3352128" cy="1573863"/>
          </a:xfrm>
        </p:spPr>
        <p:txBody>
          <a:bodyPr>
            <a:normAutofit/>
          </a:bodyPr>
          <a:lstStyle/>
          <a:p>
            <a:pPr algn="l"/>
            <a:r>
              <a:rPr lang="hr-HR"/>
              <a:t>Primjer mape</a:t>
            </a:r>
          </a:p>
        </p:txBody>
      </p:sp>
      <p:sp>
        <p:nvSpPr>
          <p:cNvPr id="3" name="Rezervirano mjesto sadržaja 2">
            <a:extLst>
              <a:ext uri="{FF2B5EF4-FFF2-40B4-BE49-F238E27FC236}">
                <a16:creationId xmlns:a16="http://schemas.microsoft.com/office/drawing/2014/main" id="{83B71B8C-9935-42B2-ABC6-D851A0AD8DD8}"/>
              </a:ext>
            </a:extLst>
          </p:cNvPr>
          <p:cNvSpPr>
            <a:spLocks noGrp="1"/>
          </p:cNvSpPr>
          <p:nvPr>
            <p:ph sz="quarter" idx="13"/>
          </p:nvPr>
        </p:nvSpPr>
        <p:spPr>
          <a:xfrm>
            <a:off x="643463" y="2367092"/>
            <a:ext cx="3352128" cy="3881309"/>
          </a:xfrm>
        </p:spPr>
        <p:txBody>
          <a:bodyPr>
            <a:normAutofit/>
          </a:bodyPr>
          <a:lstStyle/>
          <a:p>
            <a:r>
              <a:rPr lang="hr-HR" sz="1800">
                <a:hlinkClick r:id="rId3"/>
              </a:rPr>
              <a:t>Link</a:t>
            </a:r>
            <a:r>
              <a:rPr lang="hr-HR" sz="1800"/>
              <a:t>  </a:t>
            </a:r>
          </a:p>
          <a:p>
            <a:endParaRPr lang="hr-HR" sz="1800"/>
          </a:p>
        </p:txBody>
      </p:sp>
      <p:sp>
        <p:nvSpPr>
          <p:cNvPr id="14" name="Rectangle 13">
            <a:extLst>
              <a:ext uri="{FF2B5EF4-FFF2-40B4-BE49-F238E27FC236}">
                <a16:creationId xmlns:a16="http://schemas.microsoft.com/office/drawing/2014/main" id="{A2861A9C-C970-4FFE-B67C-222B6F573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1525"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descr="Slika na kojoj se prikazuje karta, tekst&#10;&#10;Opis je automatski generiran">
            <a:extLst>
              <a:ext uri="{FF2B5EF4-FFF2-40B4-BE49-F238E27FC236}">
                <a16:creationId xmlns:a16="http://schemas.microsoft.com/office/drawing/2014/main" id="{0632B09C-92ED-47F3-9725-3F938FF8B35E}"/>
              </a:ext>
            </a:extLst>
          </p:cNvPr>
          <p:cNvPicPr>
            <a:picLocks noChangeAspect="1"/>
          </p:cNvPicPr>
          <p:nvPr/>
        </p:nvPicPr>
        <p:blipFill rotWithShape="1">
          <a:blip r:embed="rId4"/>
          <a:srcRect l="13494" r="21345" b="2"/>
          <a:stretch/>
        </p:blipFill>
        <p:spPr>
          <a:xfrm>
            <a:off x="4712842" y="10"/>
            <a:ext cx="7479157" cy="6857990"/>
          </a:xfrm>
          <a:prstGeom prst="rect">
            <a:avLst/>
          </a:prstGeom>
        </p:spPr>
      </p:pic>
      <p:pic>
        <p:nvPicPr>
          <p:cNvPr id="16" name="Picture 15">
            <a:extLst>
              <a:ext uri="{FF2B5EF4-FFF2-40B4-BE49-F238E27FC236}">
                <a16:creationId xmlns:a16="http://schemas.microsoft.com/office/drawing/2014/main" id="{D2FDF82E-EBD8-4EC5-AD10-CD9E70EE8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8150"/>
          <a:stretch/>
        </p:blipFill>
        <p:spPr>
          <a:xfrm>
            <a:off x="4651242" y="0"/>
            <a:ext cx="7540758" cy="6858000"/>
          </a:xfrm>
          <a:prstGeom prst="rect">
            <a:avLst/>
          </a:prstGeom>
        </p:spPr>
      </p:pic>
    </p:spTree>
    <p:extLst>
      <p:ext uri="{BB962C8B-B14F-4D97-AF65-F5344CB8AC3E}">
        <p14:creationId xmlns:p14="http://schemas.microsoft.com/office/powerpoint/2010/main" val="1234406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6E8463A-6762-48F9-924C-3962C4FD3827}"/>
              </a:ext>
            </a:extLst>
          </p:cNvPr>
          <p:cNvSpPr>
            <a:spLocks noGrp="1"/>
          </p:cNvSpPr>
          <p:nvPr>
            <p:ph type="title"/>
          </p:nvPr>
        </p:nvSpPr>
        <p:spPr>
          <a:xfrm>
            <a:off x="913149" y="162286"/>
            <a:ext cx="10364451" cy="1146010"/>
          </a:xfrm>
        </p:spPr>
        <p:txBody>
          <a:bodyPr>
            <a:normAutofit/>
          </a:bodyPr>
          <a:lstStyle/>
          <a:p>
            <a:r>
              <a:rPr lang="hr-HR" dirty="0"/>
              <a:t>RUBRIKE ZA VREDNOVANJE</a:t>
            </a:r>
          </a:p>
        </p:txBody>
      </p:sp>
      <p:graphicFrame>
        <p:nvGraphicFramePr>
          <p:cNvPr id="7" name="Rezervirano mjesto sadržaja 6">
            <a:extLst>
              <a:ext uri="{FF2B5EF4-FFF2-40B4-BE49-F238E27FC236}">
                <a16:creationId xmlns:a16="http://schemas.microsoft.com/office/drawing/2014/main" id="{D43802F9-DC41-4CAF-8DF4-46313AA57E18}"/>
              </a:ext>
            </a:extLst>
          </p:cNvPr>
          <p:cNvGraphicFramePr>
            <a:graphicFrameLocks noGrp="1"/>
          </p:cNvGraphicFramePr>
          <p:nvPr>
            <p:ph sz="quarter" idx="13"/>
            <p:extLst>
              <p:ext uri="{D42A27DB-BD31-4B8C-83A1-F6EECF244321}">
                <p14:modId xmlns:p14="http://schemas.microsoft.com/office/powerpoint/2010/main" val="3280304887"/>
              </p:ext>
            </p:extLst>
          </p:nvPr>
        </p:nvGraphicFramePr>
        <p:xfrm>
          <a:off x="914400" y="1519312"/>
          <a:ext cx="10363200" cy="3930831"/>
        </p:xfrm>
        <a:graphic>
          <a:graphicData uri="http://schemas.openxmlformats.org/drawingml/2006/table">
            <a:tbl>
              <a:tblPr firstRow="1" firstCol="1" bandRow="1"/>
              <a:tblGrid>
                <a:gridCol w="2590800">
                  <a:extLst>
                    <a:ext uri="{9D8B030D-6E8A-4147-A177-3AD203B41FA5}">
                      <a16:colId xmlns:a16="http://schemas.microsoft.com/office/drawing/2014/main" val="1315662670"/>
                    </a:ext>
                  </a:extLst>
                </a:gridCol>
                <a:gridCol w="2590800">
                  <a:extLst>
                    <a:ext uri="{9D8B030D-6E8A-4147-A177-3AD203B41FA5}">
                      <a16:colId xmlns:a16="http://schemas.microsoft.com/office/drawing/2014/main" val="710856107"/>
                    </a:ext>
                  </a:extLst>
                </a:gridCol>
                <a:gridCol w="2590800">
                  <a:extLst>
                    <a:ext uri="{9D8B030D-6E8A-4147-A177-3AD203B41FA5}">
                      <a16:colId xmlns:a16="http://schemas.microsoft.com/office/drawing/2014/main" val="2960906303"/>
                    </a:ext>
                  </a:extLst>
                </a:gridCol>
                <a:gridCol w="2590800">
                  <a:extLst>
                    <a:ext uri="{9D8B030D-6E8A-4147-A177-3AD203B41FA5}">
                      <a16:colId xmlns:a16="http://schemas.microsoft.com/office/drawing/2014/main" val="1716068901"/>
                    </a:ext>
                  </a:extLst>
                </a:gridCol>
              </a:tblGrid>
              <a:tr h="284343">
                <a:tc>
                  <a:txBody>
                    <a:bodyPr/>
                    <a:lstStyle/>
                    <a:p>
                      <a:pPr algn="ctr">
                        <a:lnSpc>
                          <a:spcPct val="107000"/>
                        </a:lnSpc>
                        <a:spcAft>
                          <a:spcPts val="0"/>
                        </a:spcAft>
                      </a:pPr>
                      <a:r>
                        <a:rPr lang="hr-HR" sz="1600" b="1" dirty="0">
                          <a:effectLst/>
                          <a:latin typeface="Calibri" panose="020F0502020204030204" pitchFamily="34" charset="0"/>
                          <a:ea typeface="Calibri" panose="020F0502020204030204" pitchFamily="34" charset="0"/>
                          <a:cs typeface="Times New Roman" panose="02020603050405020304" pitchFamily="18" charset="0"/>
                        </a:rPr>
                        <a:t>ELEMENTI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r-HR" sz="1600" b="1" dirty="0">
                          <a:effectLst/>
                          <a:latin typeface="Calibri" panose="020F0502020204030204" pitchFamily="34" charset="0"/>
                          <a:ea typeface="Calibri" panose="020F0502020204030204" pitchFamily="34" charset="0"/>
                          <a:cs typeface="Times New Roman" panose="02020603050405020304" pitchFamily="18" charset="0"/>
                        </a:rPr>
                        <a:t>3 BODA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r-HR" sz="1600" b="1" dirty="0">
                          <a:effectLst/>
                          <a:latin typeface="Calibri" panose="020F0502020204030204" pitchFamily="34" charset="0"/>
                          <a:ea typeface="Calibri" panose="020F0502020204030204" pitchFamily="34" charset="0"/>
                          <a:cs typeface="Times New Roman" panose="02020603050405020304" pitchFamily="18" charset="0"/>
                        </a:rPr>
                        <a:t>2 BODA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r-HR" sz="1600" b="1" dirty="0">
                          <a:effectLst/>
                          <a:latin typeface="Calibri" panose="020F0502020204030204" pitchFamily="34" charset="0"/>
                          <a:ea typeface="Calibri" panose="020F0502020204030204" pitchFamily="34" charset="0"/>
                          <a:cs typeface="Times New Roman" panose="02020603050405020304" pitchFamily="18" charset="0"/>
                        </a:rPr>
                        <a:t>1 BOD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2435589"/>
                  </a:ext>
                </a:extLst>
              </a:tr>
              <a:tr h="879281">
                <a:tc>
                  <a:txBody>
                    <a:bodyPr/>
                    <a:lstStyle/>
                    <a:p>
                      <a:pPr algn="ctr">
                        <a:lnSpc>
                          <a:spcPct val="107000"/>
                        </a:lnSpc>
                        <a:spcAft>
                          <a:spcPts val="0"/>
                        </a:spcAft>
                      </a:pPr>
                      <a:r>
                        <a:rPr lang="hr-HR"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IZBOR  KLJUČNIH POJMOVA</a:t>
                      </a:r>
                      <a:endParaRPr lang="hr-HR" sz="1600" b="1">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hr-HR" sz="1600" b="1">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hr-HR" sz="16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hr-H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Mapa sadrži sve ključne pojmove, pojmovi su jasno  istaknuti.</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hr-H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Pojedini ključni pojmovi nedostaju.</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hr-H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 mreži pojmova ne uočavaju se ključni pojmovi.</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707633597"/>
                  </a:ext>
                </a:extLst>
              </a:tr>
              <a:tr h="1474220">
                <a:tc>
                  <a:txBody>
                    <a:bodyPr/>
                    <a:lstStyle/>
                    <a:p>
                      <a:pPr algn="ctr">
                        <a:lnSpc>
                          <a:spcPct val="107000"/>
                        </a:lnSpc>
                        <a:spcAft>
                          <a:spcPts val="0"/>
                        </a:spcAft>
                      </a:pPr>
                      <a:r>
                        <a:rPr lang="hr-HR"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UMREŽAVANJE POJMOVA</a:t>
                      </a:r>
                      <a:endParaRPr lang="hr-HR" sz="1600" b="1">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hr-HR" sz="1600" b="1">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hr-HR" sz="1600" b="1">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hr-HR" sz="1600" b="1">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hr-HR" sz="16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hr-H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Umrežavanje slijedi hijerarhijsku strukturu, ali se uspostavljaju i veze koje pripadaju nekom drugom/širem konceptu.</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hr-H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Glavni pojmovi se granaju na sporedne pojmove.</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hr-H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Umrežavanje je nasumično, ne proizlazi iz pripadnosti pojma.</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2772837284"/>
                  </a:ext>
                </a:extLst>
              </a:tr>
              <a:tr h="1176750">
                <a:tc>
                  <a:txBody>
                    <a:bodyPr/>
                    <a:lstStyle/>
                    <a:p>
                      <a:pPr algn="ctr">
                        <a:lnSpc>
                          <a:spcPct val="107000"/>
                        </a:lnSpc>
                        <a:spcAft>
                          <a:spcPts val="0"/>
                        </a:spcAft>
                      </a:pPr>
                      <a:r>
                        <a:rPr lang="hr-H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UPOTREBLJIVOST MAPE ZA UČENJE</a:t>
                      </a:r>
                      <a:endParaRPr lang="hr-HR"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hr-HR" sz="1600" b="1"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hr-HR" sz="1600" b="1"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hr-HR" sz="16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hr-H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Mapa je izvrstan alat za učenje.</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hr-H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Mapa se uz male dorade može koristiti za učenje.</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hr-H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Učeniku je potrebna pomoć u izradi mape.</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782368086"/>
                  </a:ext>
                </a:extLst>
              </a:tr>
            </a:tbl>
          </a:graphicData>
        </a:graphic>
      </p:graphicFrame>
    </p:spTree>
    <p:extLst>
      <p:ext uri="{BB962C8B-B14F-4D97-AF65-F5344CB8AC3E}">
        <p14:creationId xmlns:p14="http://schemas.microsoft.com/office/powerpoint/2010/main" val="3922183035"/>
      </p:ext>
    </p:extLst>
  </p:cSld>
  <p:clrMapOvr>
    <a:masterClrMapping/>
  </p:clrMapOvr>
</p:sld>
</file>

<file path=ppt/theme/theme1.xml><?xml version="1.0" encoding="utf-8"?>
<a:theme xmlns:a="http://schemas.openxmlformats.org/drawingml/2006/main" name="Kapljic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90</TotalTime>
  <Words>261</Words>
  <Application>Microsoft Office PowerPoint</Application>
  <PresentationFormat>Široki zaslon</PresentationFormat>
  <Paragraphs>36</Paragraphs>
  <Slides>4</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4</vt:i4>
      </vt:variant>
    </vt:vector>
  </HeadingPairs>
  <TitlesOfParts>
    <vt:vector size="8" baseType="lpstr">
      <vt:lpstr>Arial</vt:lpstr>
      <vt:lpstr>Calibri</vt:lpstr>
      <vt:lpstr>Tw Cen MT</vt:lpstr>
      <vt:lpstr>Kapljica</vt:lpstr>
      <vt:lpstr>Covid 19</vt:lpstr>
      <vt:lpstr>UPUTE ZA NASTAVNIKA</vt:lpstr>
      <vt:lpstr>Primjer mape</vt:lpstr>
      <vt:lpstr>RUBRIKE ZA VREDNOVANJE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19</dc:title>
  <dc:creator>Gabi Marin</dc:creator>
  <cp:lastModifiedBy>Gabi Marin</cp:lastModifiedBy>
  <cp:revision>12</cp:revision>
  <dcterms:created xsi:type="dcterms:W3CDTF">2020-04-05T16:57:24Z</dcterms:created>
  <dcterms:modified xsi:type="dcterms:W3CDTF">2020-04-21T17:16:41Z</dcterms:modified>
</cp:coreProperties>
</file>