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9"/>
  </p:handoutMasterIdLst>
  <p:sldIdLst>
    <p:sldId id="256" r:id="rId2"/>
    <p:sldId id="282" r:id="rId3"/>
    <p:sldId id="283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1" autoAdjust="0"/>
    <p:restoredTop sz="94660"/>
  </p:normalViewPr>
  <p:slideViewPr>
    <p:cSldViewPr>
      <p:cViewPr varScale="1">
        <p:scale>
          <a:sx n="45" d="100"/>
          <a:sy n="45" d="100"/>
        </p:scale>
        <p:origin x="121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2F75E-0E87-45EC-BC87-D1F67721C027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15C43-B4B2-48A7-B368-0026C77BE1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9663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887-57DB-46D9-8D4F-866DD6E0343E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80E-886F-4E30-BD82-DE6DA4FF667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887-57DB-46D9-8D4F-866DD6E0343E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80E-886F-4E30-BD82-DE6DA4FF667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887-57DB-46D9-8D4F-866DD6E0343E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80E-886F-4E30-BD82-DE6DA4FF6676}" type="slidenum">
              <a:rPr lang="hr-HR" smtClean="0"/>
              <a:t>‹#›</a:t>
            </a:fld>
            <a:endParaRPr lang="hr-H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887-57DB-46D9-8D4F-866DD6E0343E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80E-886F-4E30-BD82-DE6DA4FF6676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887-57DB-46D9-8D4F-866DD6E0343E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80E-886F-4E30-BD82-DE6DA4FF667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887-57DB-46D9-8D4F-866DD6E0343E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80E-886F-4E30-BD82-DE6DA4FF6676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887-57DB-46D9-8D4F-866DD6E0343E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80E-886F-4E30-BD82-DE6DA4FF667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887-57DB-46D9-8D4F-866DD6E0343E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80E-886F-4E30-BD82-DE6DA4FF667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887-57DB-46D9-8D4F-866DD6E0343E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80E-886F-4E30-BD82-DE6DA4FF667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887-57DB-46D9-8D4F-866DD6E0343E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80E-886F-4E30-BD82-DE6DA4FF6676}" type="slidenum">
              <a:rPr lang="hr-HR" smtClean="0"/>
              <a:t>‹#›</a:t>
            </a:fld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887-57DB-46D9-8D4F-866DD6E0343E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80E-886F-4E30-BD82-DE6DA4FF6676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54F4887-57DB-46D9-8D4F-866DD6E0343E}" type="datetimeFigureOut">
              <a:rPr lang="hr-HR" smtClean="0"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59AC80E-886F-4E30-BD82-DE6DA4FF6676}" type="slidenum">
              <a:rPr lang="hr-HR" smtClean="0"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8.png" /><Relationship Id="rId5" Type="http://schemas.openxmlformats.org/officeDocument/2006/relationships/image" Target="../media/image17.png" /><Relationship Id="rId4" Type="http://schemas.openxmlformats.org/officeDocument/2006/relationships/image" Target="../media/image16.pn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2.jpe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4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12.png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544" y="2085256"/>
            <a:ext cx="8280920" cy="4296072"/>
          </a:xfrm>
        </p:spPr>
        <p:txBody>
          <a:bodyPr>
            <a:normAutofit fontScale="90000"/>
          </a:bodyPr>
          <a:lstStyle/>
          <a:p>
            <a:r>
              <a:rPr lang="hr-HR" sz="2800" b="1" dirty="0">
                <a:solidFill>
                  <a:srgbClr val="FF0000"/>
                </a:solidFill>
                <a:latin typeface="+mn-lt"/>
              </a:rPr>
              <a:t>Zdravstvena njega zdravoga djeteta i adolescenta</a:t>
            </a:r>
            <a:br>
              <a:rPr lang="hr-HR" dirty="0">
                <a:latin typeface="+mn-lt"/>
              </a:rPr>
            </a:br>
            <a:br>
              <a:rPr lang="hr-HR" dirty="0">
                <a:latin typeface="+mn-lt"/>
              </a:rPr>
            </a:br>
            <a:r>
              <a:rPr lang="vi-VN" sz="4800" dirty="0">
                <a:latin typeface="+mn-lt"/>
              </a:rPr>
              <a:t>Fiziološke promjene kod novorođenčeta </a:t>
            </a:r>
            <a:br>
              <a:rPr lang="hr-HR" dirty="0">
                <a:latin typeface="+mn-lt"/>
              </a:rPr>
            </a:br>
            <a:br>
              <a:rPr lang="hr-HR" dirty="0">
                <a:latin typeface="+mn-lt"/>
              </a:rPr>
            </a:br>
            <a:br>
              <a:rPr lang="hr-HR" dirty="0">
                <a:latin typeface="+mn-lt"/>
              </a:rPr>
            </a:br>
            <a:r>
              <a:rPr lang="hr-HR" sz="2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Anita Raljević Špralja                                                  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47664" y="404664"/>
            <a:ext cx="6400800" cy="147320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73E87">
                    <a:lumMod val="75000"/>
                  </a:srgbClr>
                </a:solidFill>
                <a:ea typeface="+mj-ea"/>
                <a:cs typeface="+mj-cs"/>
              </a:rPr>
              <a:t>           MEDICINSKA ŠKOLA ANTE KUZMANIĆ</a:t>
            </a:r>
          </a:p>
          <a:p>
            <a:r>
              <a:rPr lang="hr-HR" dirty="0">
                <a:solidFill>
                  <a:srgbClr val="073E87">
                    <a:lumMod val="75000"/>
                  </a:srgbClr>
                </a:solidFill>
                <a:ea typeface="+mj-ea"/>
                <a:cs typeface="+mj-cs"/>
              </a:rPr>
              <a:t>         ZADAR</a:t>
            </a:r>
            <a:br>
              <a:rPr lang="hr-HR" dirty="0">
                <a:solidFill>
                  <a:srgbClr val="073E87">
                    <a:lumMod val="75000"/>
                  </a:srgbClr>
                </a:solidFill>
                <a:ea typeface="+mj-ea"/>
                <a:cs typeface="+mj-cs"/>
              </a:rPr>
            </a:b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C7908A-2974-4C6A-B442-AFC0B6C74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9" y="461941"/>
            <a:ext cx="2077290" cy="190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20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r-HR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3086596" cy="463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5978379"/>
            <a:ext cx="53530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11069"/>
            <a:ext cx="215741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33056"/>
            <a:ext cx="2414587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3291289" cy="214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73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5444067" y="3645024"/>
            <a:ext cx="3699933" cy="1617629"/>
          </a:xfrm>
        </p:spPr>
        <p:txBody>
          <a:bodyPr>
            <a:normAutofit/>
          </a:bodyPr>
          <a:lstStyle/>
          <a:p>
            <a:r>
              <a:rPr lang="hr-HR" sz="1600" dirty="0"/>
              <a:t>lat. </a:t>
            </a:r>
            <a:r>
              <a:rPr lang="hr-HR" sz="1600" dirty="0" err="1"/>
              <a:t>umbilicus</a:t>
            </a:r>
            <a:r>
              <a:rPr lang="hr-HR" sz="1600" dirty="0"/>
              <a:t> </a:t>
            </a:r>
          </a:p>
          <a:p>
            <a:pPr lvl="0"/>
            <a:r>
              <a:rPr lang="hr-HR" sz="1600" dirty="0"/>
              <a:t>ostatak pupkovine </a:t>
            </a:r>
          </a:p>
          <a:p>
            <a:pPr lvl="0"/>
            <a:r>
              <a:rPr lang="hr-HR" sz="1600" dirty="0"/>
              <a:t>osuši se i otpadne 7 - 10 dana </a:t>
            </a:r>
          </a:p>
          <a:p>
            <a:pPr lvl="0"/>
            <a:r>
              <a:rPr lang="hr-HR" sz="1600" dirty="0"/>
              <a:t>pupčana ranica epitelizira u 3. tjednu </a:t>
            </a:r>
          </a:p>
          <a:p>
            <a:pPr marL="0" indent="0">
              <a:buNone/>
            </a:pPr>
            <a:endParaRPr lang="vi-VN" sz="16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PUPČANI BATRLJAK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5137100" cy="41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251520" y="6455905"/>
            <a:ext cx="61744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>
                <a:solidFill>
                  <a:schemeClr val="accent1">
                    <a:lumMod val="75000"/>
                  </a:schemeClr>
                </a:solidFill>
              </a:rPr>
              <a:t>Izvor: https://i2.wp.com/prettymomguide.com/wp-content/uploads/2013/05/umbilical-cord-healing.png</a:t>
            </a:r>
          </a:p>
        </p:txBody>
      </p:sp>
    </p:spTree>
    <p:extLst>
      <p:ext uri="{BB962C8B-B14F-4D97-AF65-F5344CB8AC3E}">
        <p14:creationId xmlns:p14="http://schemas.microsoft.com/office/powerpoint/2010/main" val="41393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27584" y="2420888"/>
            <a:ext cx="7408333" cy="1473613"/>
          </a:xfrm>
        </p:spPr>
        <p:txBody>
          <a:bodyPr/>
          <a:lstStyle/>
          <a:p>
            <a:r>
              <a:rPr lang="vi-VN" dirty="0"/>
              <a:t>crvenkasti osip </a:t>
            </a:r>
          </a:p>
          <a:p>
            <a:r>
              <a:rPr lang="vi-VN" dirty="0"/>
              <a:t>pojavljuje se između 7. – 14. dana </a:t>
            </a:r>
          </a:p>
          <a:p>
            <a:r>
              <a:rPr lang="vi-VN" dirty="0"/>
              <a:t>nestaje spontano 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bg2">
                    <a:lumMod val="25000"/>
                  </a:schemeClr>
                </a:solidFill>
              </a:rPr>
              <a:t>FIZIOLOŠKE PROMJENE </a:t>
            </a:r>
            <a:br>
              <a:rPr lang="hr-HR" dirty="0"/>
            </a:br>
            <a:r>
              <a:rPr lang="hr-HR" sz="3100" dirty="0"/>
              <a:t>1. EXANTHEMA TOXOALLERGICUM NEONATORUM 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7278"/>
            <a:ext cx="3121025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891" y="4092010"/>
            <a:ext cx="3089109" cy="23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5" y="4067279"/>
            <a:ext cx="3121025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154161" y="6525344"/>
            <a:ext cx="672209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Izvor: https://www.huidziekten.nl/afbeeldingen/erythema-toxicum-neonatorum-2.jpg</a:t>
            </a:r>
          </a:p>
        </p:txBody>
      </p:sp>
    </p:spTree>
    <p:extLst>
      <p:ext uri="{BB962C8B-B14F-4D97-AF65-F5344CB8AC3E}">
        <p14:creationId xmlns:p14="http://schemas.microsoft.com/office/powerpoint/2010/main" val="895307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79512" y="2693698"/>
            <a:ext cx="7408333" cy="3450696"/>
          </a:xfrm>
        </p:spPr>
        <p:txBody>
          <a:bodyPr/>
          <a:lstStyle/>
          <a:p>
            <a:pPr lvl="0"/>
            <a:r>
              <a:rPr lang="hr-HR" sz="2000" dirty="0" err="1"/>
              <a:t>retencijske</a:t>
            </a:r>
            <a:r>
              <a:rPr lang="hr-HR" sz="2000" dirty="0"/>
              <a:t> ciste žlijezda lojnica </a:t>
            </a:r>
          </a:p>
          <a:p>
            <a:pPr lvl="0"/>
            <a:r>
              <a:rPr lang="hr-HR" sz="2000" dirty="0" err="1"/>
              <a:t>bjelkastožučkaste</a:t>
            </a:r>
            <a:r>
              <a:rPr lang="hr-HR" sz="2000" dirty="0"/>
              <a:t> promjene </a:t>
            </a:r>
          </a:p>
          <a:p>
            <a:pPr lvl="0"/>
            <a:r>
              <a:rPr lang="hr-HR" sz="2000" dirty="0"/>
              <a:t>u predjelu lica i nosa </a:t>
            </a:r>
          </a:p>
          <a:p>
            <a:pPr lvl="0"/>
            <a:r>
              <a:rPr lang="hr-HR" sz="2000" dirty="0"/>
              <a:t>nestaju tijekom 2. tjedna </a:t>
            </a:r>
          </a:p>
          <a:p>
            <a:pPr lvl="0"/>
            <a:r>
              <a:rPr lang="hr-HR" sz="2000" dirty="0" err="1"/>
              <a:t>acna</a:t>
            </a:r>
            <a:r>
              <a:rPr lang="hr-HR" sz="2000" dirty="0"/>
              <a:t> </a:t>
            </a:r>
            <a:r>
              <a:rPr lang="hr-HR" sz="2000" dirty="0" err="1"/>
              <a:t>neonatorum</a:t>
            </a:r>
            <a:r>
              <a:rPr lang="hr-HR" sz="2000" dirty="0"/>
              <a:t> – gnojne upale </a:t>
            </a:r>
          </a:p>
          <a:p>
            <a:pPr marL="0" lvl="0" indent="0">
              <a:buNone/>
            </a:pPr>
            <a:r>
              <a:rPr lang="hr-HR" sz="2000" dirty="0"/>
              <a:t>    </a:t>
            </a:r>
            <a:r>
              <a:rPr lang="hr-HR" sz="2000" dirty="0" err="1"/>
              <a:t>folikula</a:t>
            </a:r>
            <a:r>
              <a:rPr lang="hr-HR" sz="2000" dirty="0"/>
              <a:t> s upalom okolne kože 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2. MILIA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80928"/>
            <a:ext cx="4856514" cy="350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3711422" y="6390121"/>
            <a:ext cx="543257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Izvor: https://www.mayoclinic.org/diseases-conditions/milia/symptoms-causes/syc-20375073</a:t>
            </a:r>
          </a:p>
        </p:txBody>
      </p:sp>
    </p:spTree>
    <p:extLst>
      <p:ext uri="{BB962C8B-B14F-4D97-AF65-F5344CB8AC3E}">
        <p14:creationId xmlns:p14="http://schemas.microsoft.com/office/powerpoint/2010/main" val="164902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368391" y="2636912"/>
            <a:ext cx="7408333" cy="3450696"/>
          </a:xfrm>
        </p:spPr>
        <p:txBody>
          <a:bodyPr/>
          <a:lstStyle/>
          <a:p>
            <a:r>
              <a:rPr lang="vi-VN" dirty="0"/>
              <a:t>u predjelu zatiljne kosti, nosnog korijena ili na gornjoj vjeđi oka </a:t>
            </a:r>
          </a:p>
          <a:p>
            <a:r>
              <a:rPr lang="vi-VN" dirty="0"/>
              <a:t>blijedocrvenkaste pjege u razini kože, koje na pritisak izblijede </a:t>
            </a:r>
          </a:p>
          <a:p>
            <a:r>
              <a:rPr lang="vi-VN" dirty="0"/>
              <a:t>tijekom 2. godine same izblijede 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3. NEVUS PHLAMEUS NEONATORUM – RODIN UGRIZ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97152"/>
            <a:ext cx="3028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1021028" y="6323862"/>
            <a:ext cx="80154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Izvor: https://prirodnoizdravo.com/7-rodin-ugriz-kod-beba-uzrok-i-uklanjanje/ , http://authoritycure.com/causes-stork-bites-newborns/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82788"/>
            <a:ext cx="3680622" cy="245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2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pri rođenju </a:t>
            </a:r>
          </a:p>
          <a:p>
            <a:pPr lvl="0"/>
            <a:r>
              <a:rPr lang="hr-HR" dirty="0"/>
              <a:t>zagasito </a:t>
            </a:r>
            <a:r>
              <a:rPr lang="hr-HR" dirty="0" err="1"/>
              <a:t>plavičastosive</a:t>
            </a:r>
            <a:r>
              <a:rPr lang="hr-HR" dirty="0"/>
              <a:t> boje, nejasno ograničena </a:t>
            </a:r>
          </a:p>
          <a:p>
            <a:pPr lvl="0"/>
            <a:r>
              <a:rPr lang="hr-HR" dirty="0"/>
              <a:t>u predjelu </a:t>
            </a:r>
            <a:r>
              <a:rPr lang="hr-HR" dirty="0" err="1"/>
              <a:t>lumbosakralne</a:t>
            </a:r>
            <a:r>
              <a:rPr lang="hr-HR" dirty="0"/>
              <a:t> regije, na koži skrotuma </a:t>
            </a:r>
          </a:p>
          <a:p>
            <a:pPr lvl="0"/>
            <a:r>
              <a:rPr lang="hr-HR" dirty="0"/>
              <a:t>izblijedi tijekom 1. godine 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4. MONGOLSKA PJEGA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69755"/>
            <a:ext cx="3115047" cy="233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53936"/>
            <a:ext cx="3606353" cy="209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3491880" y="6564973"/>
            <a:ext cx="26164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000" dirty="0">
                <a:solidFill>
                  <a:schemeClr val="bg2">
                    <a:lumMod val="25000"/>
                  </a:schemeClr>
                </a:solidFill>
              </a:rPr>
              <a:t>Izvor: http://childrensis.com/hr/pages/797936</a:t>
            </a:r>
          </a:p>
        </p:txBody>
      </p:sp>
    </p:spTree>
    <p:extLst>
      <p:ext uri="{BB962C8B-B14F-4D97-AF65-F5344CB8AC3E}">
        <p14:creationId xmlns:p14="http://schemas.microsoft.com/office/powerpoint/2010/main" val="2268017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07504" y="2636912"/>
            <a:ext cx="7408333" cy="3450696"/>
          </a:xfrm>
        </p:spPr>
        <p:txBody>
          <a:bodyPr/>
          <a:lstStyle/>
          <a:p>
            <a:pPr lvl="0"/>
            <a:endParaRPr lang="hr-HR" dirty="0"/>
          </a:p>
          <a:p>
            <a:pPr lvl="0"/>
            <a:r>
              <a:rPr lang="hr-HR" dirty="0"/>
              <a:t>3 – 5 dana nakon rođenja </a:t>
            </a:r>
          </a:p>
          <a:p>
            <a:pPr lvl="0"/>
            <a:r>
              <a:rPr lang="hr-HR" dirty="0"/>
              <a:t>7 – 10% TT</a:t>
            </a:r>
          </a:p>
          <a:p>
            <a:pPr lvl="0"/>
            <a:r>
              <a:rPr lang="hr-HR" dirty="0"/>
              <a:t>prolazna </a:t>
            </a:r>
            <a:r>
              <a:rPr lang="hr-HR" dirty="0" err="1"/>
              <a:t>hipogalaktija</a:t>
            </a:r>
            <a:r>
              <a:rPr lang="hr-HR" dirty="0"/>
              <a:t>  </a:t>
            </a:r>
          </a:p>
          <a:p>
            <a:pPr lvl="0"/>
            <a:r>
              <a:rPr lang="hr-HR" dirty="0"/>
              <a:t>nadoknadi se za 10 – 14 dana 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5. FIZIOLOŠKO SMANJENJE TJELESNE TEŽINE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r="11438"/>
          <a:stretch/>
        </p:blipFill>
        <p:spPr bwMode="auto">
          <a:xfrm>
            <a:off x="4355976" y="2663715"/>
            <a:ext cx="4516735" cy="381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4328343" y="647612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000" dirty="0">
                <a:solidFill>
                  <a:schemeClr val="bg2">
                    <a:lumMod val="25000"/>
                  </a:schemeClr>
                </a:solidFill>
              </a:rPr>
              <a:t>Izvor: https://www.zdravikutak.com/dohrana-za-bebe/</a:t>
            </a:r>
          </a:p>
        </p:txBody>
      </p:sp>
    </p:spTree>
    <p:extLst>
      <p:ext uri="{BB962C8B-B14F-4D97-AF65-F5344CB8AC3E}">
        <p14:creationId xmlns:p14="http://schemas.microsoft.com/office/powerpoint/2010/main" val="150540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fiziološko, kratkotrajno i nerazjašnjeno povišenje temperature </a:t>
            </a:r>
          </a:p>
          <a:p>
            <a:pPr lvl="0"/>
            <a:r>
              <a:rPr lang="hr-HR" dirty="0"/>
              <a:t>kao dio prilagodbe ekstrauterinom životu </a:t>
            </a:r>
          </a:p>
          <a:p>
            <a:pPr lvl="0"/>
            <a:r>
              <a:rPr lang="hr-HR" dirty="0"/>
              <a:t>važno je isključiti patološko zbivanje 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6. TRANZITORNA VRUĆICA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93096"/>
            <a:ext cx="45910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2147148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000" dirty="0">
                <a:solidFill>
                  <a:schemeClr val="bg2">
                    <a:lumMod val="25000"/>
                  </a:schemeClr>
                </a:solidFill>
              </a:rPr>
              <a:t>Izvor: https://www.bebac.com/uploads/category/new/category_272.jpg</a:t>
            </a:r>
          </a:p>
        </p:txBody>
      </p:sp>
    </p:spTree>
    <p:extLst>
      <p:ext uri="{BB962C8B-B14F-4D97-AF65-F5344CB8AC3E}">
        <p14:creationId xmlns:p14="http://schemas.microsoft.com/office/powerpoint/2010/main" val="3524376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najčešće 4. – 7. dana </a:t>
            </a:r>
          </a:p>
          <a:p>
            <a:pPr lvl="0"/>
            <a:r>
              <a:rPr lang="hr-HR" dirty="0"/>
              <a:t>iz nabreklih sisica može se istisnuti koja kap mliječne tekućine, ali se zabranjuje </a:t>
            </a:r>
          </a:p>
          <a:p>
            <a:r>
              <a:rPr lang="hr-HR" dirty="0"/>
              <a:t>spontano nestaje potkraj </a:t>
            </a:r>
          </a:p>
          <a:p>
            <a:pPr marL="0" indent="0">
              <a:buNone/>
            </a:pPr>
            <a:r>
              <a:rPr lang="hr-HR" dirty="0"/>
              <a:t>    2. tjedna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7. OTEKLINA SISICA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91723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4788024" y="628018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000" dirty="0">
                <a:solidFill>
                  <a:schemeClr val="bg2">
                    <a:lumMod val="25000"/>
                  </a:schemeClr>
                </a:solidFill>
              </a:rPr>
              <a:t>Izvor: http://www.pedijatar.rs/</a:t>
            </a:r>
            <a:r>
              <a:rPr lang="hr-HR" sz="1000" dirty="0" err="1">
                <a:solidFill>
                  <a:schemeClr val="bg2">
                    <a:lumMod val="25000"/>
                  </a:schemeClr>
                </a:solidFill>
              </a:rPr>
              <a:t>uploads</a:t>
            </a:r>
            <a:r>
              <a:rPr lang="hr-HR" sz="1000" dirty="0">
                <a:solidFill>
                  <a:schemeClr val="bg2">
                    <a:lumMod val="25000"/>
                  </a:schemeClr>
                </a:solidFill>
              </a:rPr>
              <a:t>/1/5/9/8/15988492/2718455_</a:t>
            </a:r>
            <a:r>
              <a:rPr lang="hr-HR" sz="1000" dirty="0" err="1">
                <a:solidFill>
                  <a:schemeClr val="bg2">
                    <a:lumMod val="25000"/>
                  </a:schemeClr>
                </a:solidFill>
              </a:rPr>
              <a:t>orig.jpg</a:t>
            </a:r>
            <a:endParaRPr lang="hr-HR" sz="1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07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zbog utjecaja majčinih hormona </a:t>
            </a:r>
          </a:p>
          <a:p>
            <a:pPr lvl="0"/>
            <a:r>
              <a:rPr lang="hr-HR" dirty="0"/>
              <a:t>prvih nekoliko dana </a:t>
            </a:r>
          </a:p>
          <a:p>
            <a:pPr lvl="0"/>
            <a:r>
              <a:rPr lang="hr-HR" dirty="0"/>
              <a:t>prestaje spontano </a:t>
            </a:r>
          </a:p>
          <a:p>
            <a:pPr lvl="0"/>
            <a:r>
              <a:rPr lang="hr-HR" dirty="0"/>
              <a:t>pratiti intenzitet i dužinu trajanja 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8. BLAŽE KRVARENJE IZ RODNICE </a:t>
            </a:r>
          </a:p>
        </p:txBody>
      </p:sp>
    </p:spTree>
    <p:extLst>
      <p:ext uri="{BB962C8B-B14F-4D97-AF65-F5344CB8AC3E}">
        <p14:creationId xmlns:p14="http://schemas.microsoft.com/office/powerpoint/2010/main" val="2351560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467557-0C89-46BA-8364-40859E242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600" b="1" dirty="0">
                <a:latin typeface="Times New Roman" pitchFamily="18" charset="0"/>
                <a:cs typeface="Times New Roman" pitchFamily="18" charset="0"/>
              </a:rPr>
              <a:t>Stjecanje znanja o osobitostima dječjeg organizma novorođenčeta i fiziološkim promjenama koje mogu biti prisutne kod novorođenčeta</a:t>
            </a:r>
          </a:p>
          <a:p>
            <a:endParaRPr lang="hr-H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B80E9C-084A-493E-A4A1-207E0F857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/>
              <a:t>CILJ:</a:t>
            </a:r>
          </a:p>
        </p:txBody>
      </p:sp>
    </p:spTree>
    <p:extLst>
      <p:ext uri="{BB962C8B-B14F-4D97-AF65-F5344CB8AC3E}">
        <p14:creationId xmlns:p14="http://schemas.microsoft.com/office/powerpoint/2010/main" val="766736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67544" y="2204864"/>
            <a:ext cx="7408333" cy="3450696"/>
          </a:xfrm>
        </p:spPr>
        <p:txBody>
          <a:bodyPr/>
          <a:lstStyle/>
          <a:p>
            <a:pPr lvl="0"/>
            <a:r>
              <a:rPr lang="hr-HR" dirty="0"/>
              <a:t>pojavljuje se 3. dana </a:t>
            </a:r>
          </a:p>
          <a:p>
            <a:pPr lvl="0"/>
            <a:r>
              <a:rPr lang="hr-HR" dirty="0"/>
              <a:t>nestaje 10. – 14. dana </a:t>
            </a:r>
          </a:p>
          <a:p>
            <a:pPr lvl="0"/>
            <a:r>
              <a:rPr lang="hr-HR" dirty="0"/>
              <a:t>zbog nezrelosti </a:t>
            </a:r>
            <a:r>
              <a:rPr lang="hr-HR" dirty="0" err="1"/>
              <a:t>jetre</a:t>
            </a:r>
            <a:r>
              <a:rPr lang="hr-HR" dirty="0"/>
              <a:t> i enzima </a:t>
            </a:r>
            <a:r>
              <a:rPr lang="hr-HR" dirty="0" err="1"/>
              <a:t>glukuroniltransferaze</a:t>
            </a:r>
            <a:r>
              <a:rPr lang="hr-HR" dirty="0"/>
              <a:t> te zbog pojačane </a:t>
            </a:r>
            <a:r>
              <a:rPr lang="hr-HR" dirty="0" err="1"/>
              <a:t>hemolize</a:t>
            </a:r>
            <a:r>
              <a:rPr lang="hr-HR" dirty="0"/>
              <a:t> eritrocita </a:t>
            </a:r>
          </a:p>
          <a:p>
            <a:pPr lvl="0"/>
            <a:r>
              <a:rPr lang="hr-HR" dirty="0"/>
              <a:t>pojava u prvih 24 – 36 sati → PATOLOŠKA 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9. FIZIOLOŠKA ŽUTICA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00"/>
          <a:stretch/>
        </p:blipFill>
        <p:spPr bwMode="auto">
          <a:xfrm>
            <a:off x="6156176" y="3859120"/>
            <a:ext cx="2843467" cy="276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324604"/>
            <a:ext cx="4392488" cy="230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1691680" y="6446590"/>
            <a:ext cx="6606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>
                <a:solidFill>
                  <a:schemeClr val="bg2">
                    <a:lumMod val="25000"/>
                  </a:schemeClr>
                </a:solidFill>
              </a:rPr>
              <a:t>Izvor: http://2.bp.blogspot.com/-WQF2tKFyzZM/UEC2aGs_</a:t>
            </a:r>
            <a:r>
              <a:rPr lang="hr-HR" sz="1000" dirty="0" err="1">
                <a:solidFill>
                  <a:schemeClr val="bg2">
                    <a:lumMod val="25000"/>
                  </a:schemeClr>
                </a:solidFill>
              </a:rPr>
              <a:t>WiI</a:t>
            </a:r>
            <a:r>
              <a:rPr lang="hr-HR" sz="1000" dirty="0">
                <a:solidFill>
                  <a:schemeClr val="bg2">
                    <a:lumMod val="25000"/>
                  </a:schemeClr>
                </a:solidFill>
              </a:rPr>
              <a:t>/AAAAAAAAGBI/3lk5W98__VU/w1200-h630-p-k-no-</a:t>
            </a:r>
            <a:r>
              <a:rPr lang="hr-HR" sz="1000" dirty="0" err="1">
                <a:solidFill>
                  <a:schemeClr val="bg2">
                    <a:lumMod val="25000"/>
                  </a:schemeClr>
                </a:solidFill>
              </a:rPr>
              <a:t>nu</a:t>
            </a:r>
            <a:r>
              <a:rPr lang="hr-HR" sz="1000" dirty="0">
                <a:solidFill>
                  <a:schemeClr val="bg2">
                    <a:lumMod val="25000"/>
                  </a:schemeClr>
                </a:solidFill>
              </a:rPr>
              <a:t>/</a:t>
            </a:r>
            <a:r>
              <a:rPr lang="hr-HR" sz="1000" dirty="0" err="1">
                <a:solidFill>
                  <a:schemeClr val="bg2">
                    <a:lumMod val="25000"/>
                  </a:schemeClr>
                </a:solidFill>
              </a:rPr>
              <a:t>Cute</a:t>
            </a:r>
            <a:r>
              <a:rPr lang="hr-HR" sz="1000" dirty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hr-HR" sz="1000" dirty="0" err="1">
                <a:solidFill>
                  <a:schemeClr val="bg2">
                    <a:lumMod val="25000"/>
                  </a:schemeClr>
                </a:solidFill>
              </a:rPr>
              <a:t>newborn</a:t>
            </a:r>
            <a:r>
              <a:rPr lang="hr-HR" sz="1000" dirty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hr-HR" sz="1000" dirty="0" err="1">
                <a:solidFill>
                  <a:schemeClr val="bg2">
                    <a:lumMod val="25000"/>
                  </a:schemeClr>
                </a:solidFill>
              </a:rPr>
              <a:t>baby</a:t>
            </a:r>
            <a:r>
              <a:rPr lang="hr-HR" sz="1000" dirty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hr-HR" sz="1000" dirty="0" err="1">
                <a:solidFill>
                  <a:schemeClr val="bg2">
                    <a:lumMod val="25000"/>
                  </a:schemeClr>
                </a:solidFill>
              </a:rPr>
              <a:t>jaundice</a:t>
            </a:r>
            <a:r>
              <a:rPr lang="hr-HR" sz="1000" dirty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hr-HR" sz="1000" dirty="0" err="1">
                <a:solidFill>
                  <a:schemeClr val="bg2">
                    <a:lumMod val="25000"/>
                  </a:schemeClr>
                </a:solidFill>
              </a:rPr>
              <a:t>treatment</a:t>
            </a:r>
            <a:r>
              <a:rPr lang="hr-HR" sz="1000" dirty="0">
                <a:solidFill>
                  <a:schemeClr val="bg2">
                    <a:lumMod val="25000"/>
                  </a:schemeClr>
                </a:solidFill>
              </a:rPr>
              <a:t>,-</a:t>
            </a:r>
            <a:r>
              <a:rPr lang="hr-HR" sz="1000" dirty="0" err="1">
                <a:solidFill>
                  <a:schemeClr val="bg2">
                    <a:lumMod val="25000"/>
                  </a:schemeClr>
                </a:solidFill>
              </a:rPr>
              <a:t>causes</a:t>
            </a:r>
            <a:r>
              <a:rPr lang="hr-HR" sz="1000" dirty="0">
                <a:solidFill>
                  <a:schemeClr val="bg2">
                    <a:lumMod val="25000"/>
                  </a:schemeClr>
                </a:solidFill>
              </a:rPr>
              <a:t>,-</a:t>
            </a:r>
            <a:r>
              <a:rPr lang="hr-HR" sz="1000" dirty="0" err="1">
                <a:solidFill>
                  <a:schemeClr val="bg2">
                    <a:lumMod val="25000"/>
                  </a:schemeClr>
                </a:solidFill>
              </a:rPr>
              <a:t>symptoms.jpg</a:t>
            </a:r>
            <a:endParaRPr lang="hr-HR" sz="1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42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a katkad i </a:t>
            </a:r>
            <a:r>
              <a:rPr lang="hr-HR" dirty="0" err="1"/>
              <a:t>anurija</a:t>
            </a:r>
            <a:r>
              <a:rPr lang="hr-HR" dirty="0"/>
              <a:t> </a:t>
            </a:r>
          </a:p>
          <a:p>
            <a:pPr lvl="0"/>
            <a:r>
              <a:rPr lang="hr-HR" dirty="0"/>
              <a:t>prvih 2 – 3 dana </a:t>
            </a:r>
          </a:p>
          <a:p>
            <a:pPr lvl="0"/>
            <a:r>
              <a:rPr lang="hr-HR" dirty="0"/>
              <a:t>obilno izlučivanje </a:t>
            </a:r>
            <a:r>
              <a:rPr lang="hr-HR" dirty="0" err="1"/>
              <a:t>urata</a:t>
            </a:r>
            <a:r>
              <a:rPr lang="hr-HR" dirty="0"/>
              <a:t> → crvenkastosmeđe mrlje </a:t>
            </a:r>
          </a:p>
          <a:p>
            <a:pPr lvl="0"/>
            <a:r>
              <a:rPr lang="hr-HR" dirty="0"/>
              <a:t>20-</a:t>
            </a:r>
            <a:r>
              <a:rPr lang="hr-HR" dirty="0" err="1"/>
              <a:t>ak</a:t>
            </a:r>
            <a:r>
              <a:rPr lang="hr-HR" dirty="0"/>
              <a:t> </a:t>
            </a:r>
            <a:r>
              <a:rPr lang="hr-HR" dirty="0" err="1"/>
              <a:t>mikcija</a:t>
            </a:r>
            <a:r>
              <a:rPr lang="hr-HR" dirty="0"/>
              <a:t>/24h → 5 – 6 </a:t>
            </a:r>
          </a:p>
          <a:p>
            <a:pPr lvl="0"/>
            <a:r>
              <a:rPr lang="hr-HR" dirty="0"/>
              <a:t>količina mokraće/24 h: prvih dana = 60 cm</a:t>
            </a:r>
            <a:r>
              <a:rPr lang="hr-HR" baseline="30000" dirty="0"/>
              <a:t>3</a:t>
            </a:r>
            <a:r>
              <a:rPr lang="hr-HR" dirty="0"/>
              <a:t> </a:t>
            </a:r>
          </a:p>
          <a:p>
            <a:pPr marL="0" indent="0">
              <a:buNone/>
            </a:pPr>
            <a:r>
              <a:rPr lang="hr-HR" dirty="0"/>
              <a:t>                                                2. – 3.mj. = 450 cm</a:t>
            </a:r>
            <a:r>
              <a:rPr lang="hr-HR" baseline="30000" dirty="0"/>
              <a:t>3</a:t>
            </a:r>
            <a:r>
              <a:rPr lang="hr-HR" dirty="0"/>
              <a:t> </a:t>
            </a:r>
          </a:p>
          <a:p>
            <a:pPr marL="0" indent="0">
              <a:buNone/>
            </a:pPr>
            <a:r>
              <a:rPr lang="hr-HR" dirty="0"/>
              <a:t>                                                1. godine = 600 cm</a:t>
            </a:r>
            <a:r>
              <a:rPr lang="hr-HR" baseline="30000" dirty="0"/>
              <a:t>3</a:t>
            </a:r>
            <a:r>
              <a:rPr lang="hr-HR" dirty="0"/>
              <a:t> 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10. FIZIOLOŠKA OLIGURIJA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17084"/>
            <a:ext cx="2592288" cy="172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1115616" y="654419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000" dirty="0">
                <a:solidFill>
                  <a:schemeClr val="bg2">
                    <a:lumMod val="25000"/>
                  </a:schemeClr>
                </a:solidFill>
              </a:rPr>
              <a:t>Izvor: https://ivamilosevic5.files.wordpress.com/2017/09/urine1.jpg</a:t>
            </a:r>
          </a:p>
        </p:txBody>
      </p:sp>
    </p:spTree>
    <p:extLst>
      <p:ext uri="{BB962C8B-B14F-4D97-AF65-F5344CB8AC3E}">
        <p14:creationId xmlns:p14="http://schemas.microsoft.com/office/powerpoint/2010/main" val="3060013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611560" y="2420888"/>
            <a:ext cx="7408333" cy="3450696"/>
          </a:xfrm>
        </p:spPr>
        <p:txBody>
          <a:bodyPr/>
          <a:lstStyle/>
          <a:p>
            <a:pPr lvl="0"/>
            <a:r>
              <a:rPr lang="hr-HR" dirty="0"/>
              <a:t>u prvim danima i tjednima </a:t>
            </a:r>
          </a:p>
          <a:p>
            <a:pPr lvl="0"/>
            <a:r>
              <a:rPr lang="hr-HR" dirty="0"/>
              <a:t>nestaje tijekom prve godine </a:t>
            </a:r>
          </a:p>
          <a:p>
            <a:pPr lvl="0"/>
            <a:r>
              <a:rPr lang="hr-HR" dirty="0"/>
              <a:t>prirođena, traumatska ili alergijske etiologije 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11. HIDROKELA TESTISA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17032"/>
            <a:ext cx="543877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1611883" y="6527621"/>
            <a:ext cx="51663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>
                <a:solidFill>
                  <a:schemeClr val="bg2">
                    <a:lumMod val="25000"/>
                  </a:schemeClr>
                </a:solidFill>
              </a:rPr>
              <a:t>Izvor: https://www.krenizdravo.rtl.hr/wp-content/uploads/2015/03/vodena-kila-1.jpg?x68258</a:t>
            </a:r>
          </a:p>
        </p:txBody>
      </p:sp>
    </p:spTree>
    <p:extLst>
      <p:ext uri="{BB962C8B-B14F-4D97-AF65-F5344CB8AC3E}">
        <p14:creationId xmlns:p14="http://schemas.microsoft.com/office/powerpoint/2010/main" val="214049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često prisutna </a:t>
            </a:r>
          </a:p>
          <a:p>
            <a:pPr lvl="0"/>
            <a:r>
              <a:rPr lang="hr-HR" dirty="0"/>
              <a:t>prepucij još nije posve razvijen, pa je prirastao uz </a:t>
            </a:r>
            <a:r>
              <a:rPr lang="hr-HR" dirty="0" err="1"/>
              <a:t>glans</a:t>
            </a:r>
            <a:r>
              <a:rPr lang="hr-HR" dirty="0"/>
              <a:t> penisa 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12. FIZIOLOŠKA FIMOZA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149" y="3645024"/>
            <a:ext cx="5377513" cy="265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3175625" y="6297930"/>
            <a:ext cx="50405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>
                <a:solidFill>
                  <a:schemeClr val="bg2">
                    <a:lumMod val="25000"/>
                  </a:schemeClr>
                </a:solidFill>
              </a:rPr>
              <a:t>Izvor: https://urologistbangalore.files.wordpress.com/2014/08/phimosis-1.jpg?w=497</a:t>
            </a:r>
          </a:p>
        </p:txBody>
      </p:sp>
    </p:spTree>
    <p:extLst>
      <p:ext uri="{BB962C8B-B14F-4D97-AF65-F5344CB8AC3E}">
        <p14:creationId xmlns:p14="http://schemas.microsoft.com/office/powerpoint/2010/main" val="4238071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351086"/>
              </p:ext>
            </p:extLst>
          </p:nvPr>
        </p:nvGraphicFramePr>
        <p:xfrm>
          <a:off x="683568" y="2204864"/>
          <a:ext cx="7489412" cy="2715755"/>
        </p:xfrm>
        <a:graphic>
          <a:graphicData uri="http://schemas.openxmlformats.org/drawingml/2006/table">
            <a:tbl>
              <a:tblPr firstRow="1" firstCol="1" bandRow="1"/>
              <a:tblGrid>
                <a:gridCol w="1872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7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Što se procjenjuje?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Bodovi 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Boja kože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ružičasta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okrajine modre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modra ili bijela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Disanje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pravilno i snažno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grčevito i slabo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ne diše (ne plače)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Tonus mišića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dobar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oslabljen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mlohav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Podražljivost 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plač, pokret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samo grimasa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bez odgovora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Frekvencija pulsa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&gt; 100, dobro punjen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&lt; 100, slabo punjen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nema pulsa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Apgar</a:t>
            </a:r>
            <a:r>
              <a:rPr lang="hr-HR" dirty="0"/>
              <a:t> test</a:t>
            </a:r>
          </a:p>
        </p:txBody>
      </p:sp>
      <p:sp>
        <p:nvSpPr>
          <p:cNvPr id="5" name="Pravokutnik 4"/>
          <p:cNvSpPr/>
          <p:nvPr/>
        </p:nvSpPr>
        <p:spPr>
          <a:xfrm>
            <a:off x="899592" y="4941168"/>
            <a:ext cx="6318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err="1"/>
              <a:t>Tablica</a:t>
            </a:r>
            <a:r>
              <a:rPr lang="it-IT" sz="1200" dirty="0"/>
              <a:t> 1. </a:t>
            </a:r>
            <a:r>
              <a:rPr lang="it-IT" sz="1200" dirty="0" err="1"/>
              <a:t>Indeks</a:t>
            </a:r>
            <a:r>
              <a:rPr lang="it-IT" sz="1200" dirty="0"/>
              <a:t> </a:t>
            </a:r>
            <a:r>
              <a:rPr lang="it-IT" sz="1200" dirty="0" err="1"/>
              <a:t>vitalnosti</a:t>
            </a:r>
            <a:r>
              <a:rPr lang="it-IT" sz="1200" dirty="0"/>
              <a:t> </a:t>
            </a:r>
            <a:r>
              <a:rPr lang="it-IT" sz="1200" dirty="0" err="1"/>
              <a:t>novorođenčeta</a:t>
            </a:r>
            <a:r>
              <a:rPr lang="it-IT" sz="1200" dirty="0"/>
              <a:t> </a:t>
            </a:r>
            <a:r>
              <a:rPr lang="it-IT" sz="1200" dirty="0" err="1"/>
              <a:t>po</a:t>
            </a:r>
            <a:r>
              <a:rPr lang="it-IT" sz="1200" dirty="0"/>
              <a:t> </a:t>
            </a:r>
            <a:r>
              <a:rPr lang="it-IT" sz="1200" dirty="0" err="1"/>
              <a:t>Apgarovoj</a:t>
            </a:r>
            <a:r>
              <a:rPr lang="it-IT" sz="1200" dirty="0"/>
              <a:t> </a:t>
            </a:r>
            <a:endParaRPr lang="hr-HR" sz="1200" dirty="0"/>
          </a:p>
        </p:txBody>
      </p:sp>
      <p:sp>
        <p:nvSpPr>
          <p:cNvPr id="6" name="Pravokutnik 5"/>
          <p:cNvSpPr/>
          <p:nvPr/>
        </p:nvSpPr>
        <p:spPr>
          <a:xfrm>
            <a:off x="4589140" y="4941168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hr-HR" dirty="0">
                <a:solidFill>
                  <a:srgbClr val="073E87"/>
                </a:solidFill>
              </a:rPr>
              <a:t>Vrijednosti: 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hr-HR" dirty="0">
                <a:solidFill>
                  <a:srgbClr val="073E87"/>
                </a:solidFill>
              </a:rPr>
              <a:t>8 – 10 = vitalno dijete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hr-HR" dirty="0">
                <a:solidFill>
                  <a:srgbClr val="073E87"/>
                </a:solidFill>
              </a:rPr>
              <a:t>5 – 7 = vitalno ugroženo dijete 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hr-HR" dirty="0">
                <a:solidFill>
                  <a:srgbClr val="073E87"/>
                </a:solidFill>
              </a:rPr>
              <a:t>4 &gt; = </a:t>
            </a:r>
            <a:r>
              <a:rPr lang="hr-HR" dirty="0" err="1">
                <a:solidFill>
                  <a:srgbClr val="073E87"/>
                </a:solidFill>
              </a:rPr>
              <a:t>asfiktično</a:t>
            </a:r>
            <a:r>
              <a:rPr lang="hr-HR" dirty="0">
                <a:solidFill>
                  <a:srgbClr val="073E87"/>
                </a:solidFill>
              </a:rPr>
              <a:t> i teško ugroženo dijete</a:t>
            </a:r>
          </a:p>
        </p:txBody>
      </p:sp>
    </p:spTree>
    <p:extLst>
      <p:ext uri="{BB962C8B-B14F-4D97-AF65-F5344CB8AC3E}">
        <p14:creationId xmlns:p14="http://schemas.microsoft.com/office/powerpoint/2010/main" val="153195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439040"/>
              </p:ext>
            </p:extLst>
          </p:nvPr>
        </p:nvGraphicFramePr>
        <p:xfrm>
          <a:off x="1187624" y="1484784"/>
          <a:ext cx="7101735" cy="4732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8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1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23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081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POVEŽI NAVEDENE POJMOVE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Exanthema toxoallergicum neonatorum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u predjelu zatiljne kosti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Milia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b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zbog utjecaja majčinih hormona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Nevus phlameus neonatorum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c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 – 10%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Mongolska pjega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crvenkastosmeđe mrlje na peleni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Fiziološko smanjenje tjelesne težine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e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4. – 7. dana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Tranzitorna vrućica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f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uzrokuje nezrela jetra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Oteklina sisica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g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crvenkasti osip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0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Blaže krvarenje iz rodnice </a:t>
                      </a:r>
                    </a:p>
                  </a:txBody>
                  <a:tcPr marL="66533" marR="66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h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prirođena, traumatska ili alergijske etiologije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9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Fiziološka žutica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i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najčešće u tamnopute djece 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10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Fiziološka oligurija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j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prepucij prirastao uz glans penisa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11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Hidrokela testisa 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k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retencijske ciste žlijezda lojnica 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05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12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Fiziološka fimoza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l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nerazjašnjeno povišenje tjelesne temperature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33" marR="66533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633410"/>
            <a:ext cx="8229600" cy="1252728"/>
          </a:xfrm>
        </p:spPr>
        <p:txBody>
          <a:bodyPr>
            <a:normAutofit fontScale="90000"/>
          </a:bodyPr>
          <a:lstStyle/>
          <a:p>
            <a:pPr algn="l"/>
            <a:r>
              <a:rPr lang="hr-HR" sz="3200" dirty="0"/>
              <a:t>Poveži redni broj ispred fiziološke promjene na ijevoj strani  sa pripadajućim odgovorom na desnoj strani :</a:t>
            </a:r>
            <a:br>
              <a:rPr lang="hr-HR" sz="3200" dirty="0"/>
            </a:b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972651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Rješenja: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/>
              <a:t>1 __G__                                                             </a:t>
            </a:r>
          </a:p>
          <a:p>
            <a:r>
              <a:rPr lang="hr-HR" dirty="0"/>
              <a:t>2 __K__</a:t>
            </a:r>
          </a:p>
          <a:p>
            <a:r>
              <a:rPr lang="hr-HR" dirty="0"/>
              <a:t>3 __A__                                                              </a:t>
            </a:r>
          </a:p>
          <a:p>
            <a:r>
              <a:rPr lang="hr-HR" dirty="0"/>
              <a:t>4 __I__                                                             </a:t>
            </a:r>
          </a:p>
          <a:p>
            <a:r>
              <a:rPr lang="hr-HR" dirty="0"/>
              <a:t>5 __C__                                                              </a:t>
            </a:r>
          </a:p>
          <a:p>
            <a:r>
              <a:rPr lang="hr-HR" dirty="0"/>
              <a:t>6 __L__                                                              </a:t>
            </a:r>
          </a:p>
          <a:p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hr-HR" dirty="0"/>
              <a:t>7 __E__ </a:t>
            </a:r>
          </a:p>
          <a:p>
            <a:r>
              <a:rPr lang="hr-HR" dirty="0"/>
              <a:t>8 __B__</a:t>
            </a:r>
          </a:p>
          <a:p>
            <a:r>
              <a:rPr lang="hr-HR" dirty="0"/>
              <a:t>9 __F__ </a:t>
            </a:r>
          </a:p>
          <a:p>
            <a:r>
              <a:rPr lang="hr-HR" dirty="0"/>
              <a:t>10 __D__</a:t>
            </a:r>
          </a:p>
          <a:p>
            <a:r>
              <a:rPr lang="hr-HR" dirty="0"/>
              <a:t>11 __H__   </a:t>
            </a:r>
          </a:p>
          <a:p>
            <a:r>
              <a:rPr lang="hr-HR" dirty="0"/>
              <a:t>12 __J__ </a:t>
            </a:r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00538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68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sz="4600" b="1" dirty="0">
                <a:solidFill>
                  <a:srgbClr val="073E87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Hvala na </a:t>
            </a:r>
            <a:r>
              <a:rPr lang="hr-HR" sz="4600" b="1" dirty="0" err="1">
                <a:solidFill>
                  <a:srgbClr val="073E87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pažnji..</a:t>
            </a:r>
            <a:r>
              <a:rPr lang="hr-HR" sz="4600" b="1" dirty="0">
                <a:solidFill>
                  <a:srgbClr val="073E87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.</a:t>
            </a:r>
            <a:endParaRPr lang="hr-HR" dirty="0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sz="3200"/>
              <a:t>Literatura:</a:t>
            </a:r>
            <a:br>
              <a:rPr lang="hr-HR" sz="3200"/>
            </a:br>
            <a:r>
              <a:rPr lang="hr-HR" sz="3200"/>
              <a:t>Ilić R.,Ivasić J., Malčić I.,Zdravstvena njega zdravoga djeteta i adolescenta, Školska knjiga Zagreb</a:t>
            </a:r>
            <a:endParaRPr lang="hr-HR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89040"/>
            <a:ext cx="2335213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739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D42502-75E7-4D22-A2D4-4AE603956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b="1" dirty="0">
                <a:latin typeface="Times New Roman" pitchFamily="18" charset="0"/>
                <a:cs typeface="Times New Roman" pitchFamily="18" charset="0"/>
              </a:rPr>
              <a:t>Razlikovati fiziološke osobine novorođenčeta</a:t>
            </a:r>
          </a:p>
          <a:p>
            <a:endParaRPr lang="hr-HR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800" b="1" dirty="0">
                <a:latin typeface="Times New Roman" pitchFamily="18" charset="0"/>
                <a:cs typeface="Times New Roman" pitchFamily="18" charset="0"/>
              </a:rPr>
              <a:t>Objasniti fiziološke osobine novorođenčeta</a:t>
            </a:r>
            <a:endParaRPr lang="hr-HR" sz="28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039E37-AB5A-49B2-AEB3-E13EA7EE7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/>
              <a:t>ISHODI :</a:t>
            </a:r>
          </a:p>
        </p:txBody>
      </p:sp>
    </p:spTree>
    <p:extLst>
      <p:ext uri="{BB962C8B-B14F-4D97-AF65-F5344CB8AC3E}">
        <p14:creationId xmlns:p14="http://schemas.microsoft.com/office/powerpoint/2010/main" val="23633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755576" y="2420888"/>
            <a:ext cx="7408333" cy="3450696"/>
          </a:xfrm>
        </p:spPr>
        <p:txBody>
          <a:bodyPr/>
          <a:lstStyle/>
          <a:p>
            <a:pPr algn="just"/>
            <a:r>
              <a:rPr lang="vi-VN" dirty="0"/>
              <a:t>WHO: Novorođenče je dijete u prva četiri tjedna (28 dana – lunarni mjesec) života. Smatra se da je to razdoblje u kojem se dijete sa svim svojim organskim sustavima adaptira na ekstrauterini život. 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Što je novorođenče? 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52617"/>
            <a:ext cx="4931018" cy="277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2302218" y="6611779"/>
            <a:ext cx="60304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>
                <a:solidFill>
                  <a:schemeClr val="bg2">
                    <a:lumMod val="25000"/>
                  </a:schemeClr>
                </a:solidFill>
              </a:rPr>
              <a:t>Izvor: http://www.sutra.ba/</a:t>
            </a:r>
            <a:r>
              <a:rPr lang="hr-HR" sz="1000" dirty="0" err="1">
                <a:solidFill>
                  <a:schemeClr val="bg2">
                    <a:lumMod val="25000"/>
                  </a:schemeClr>
                </a:solidFill>
              </a:rPr>
              <a:t>bundles</a:t>
            </a:r>
            <a:r>
              <a:rPr lang="hr-HR" sz="1000" dirty="0">
                <a:solidFill>
                  <a:schemeClr val="bg2">
                    <a:lumMod val="25000"/>
                  </a:schemeClr>
                </a:solidFill>
              </a:rPr>
              <a:t>/</a:t>
            </a:r>
            <a:r>
              <a:rPr lang="hr-HR" sz="1000" dirty="0" err="1">
                <a:solidFill>
                  <a:schemeClr val="bg2">
                    <a:lumMod val="25000"/>
                  </a:schemeClr>
                </a:solidFill>
              </a:rPr>
              <a:t>websitenews</a:t>
            </a:r>
            <a:r>
              <a:rPr lang="hr-HR" sz="1000" dirty="0">
                <a:solidFill>
                  <a:schemeClr val="bg2">
                    <a:lumMod val="25000"/>
                  </a:schemeClr>
                </a:solidFill>
              </a:rPr>
              <a:t>/</a:t>
            </a:r>
            <a:r>
              <a:rPr lang="hr-HR" sz="1000" dirty="0" err="1">
                <a:solidFill>
                  <a:schemeClr val="bg2">
                    <a:lumMod val="25000"/>
                  </a:schemeClr>
                </a:solidFill>
              </a:rPr>
              <a:t>gallery</a:t>
            </a:r>
            <a:r>
              <a:rPr lang="hr-HR" sz="1000" dirty="0">
                <a:solidFill>
                  <a:schemeClr val="bg2">
                    <a:lumMod val="25000"/>
                  </a:schemeClr>
                </a:solidFill>
              </a:rPr>
              <a:t>/</a:t>
            </a:r>
            <a:r>
              <a:rPr lang="hr-HR" sz="1000" dirty="0" err="1">
                <a:solidFill>
                  <a:schemeClr val="bg2">
                    <a:lumMod val="25000"/>
                  </a:schemeClr>
                </a:solidFill>
              </a:rPr>
              <a:t>news</a:t>
            </a:r>
            <a:r>
              <a:rPr lang="hr-HR" sz="1000" dirty="0">
                <a:solidFill>
                  <a:schemeClr val="bg2">
                    <a:lumMod val="25000"/>
                  </a:schemeClr>
                </a:solidFill>
              </a:rPr>
              <a:t>/91094/</a:t>
            </a:r>
            <a:r>
              <a:rPr lang="hr-HR" sz="1000" dirty="0" err="1">
                <a:solidFill>
                  <a:schemeClr val="bg2">
                    <a:lumMod val="25000"/>
                  </a:schemeClr>
                </a:solidFill>
              </a:rPr>
              <a:t>thumbs</a:t>
            </a:r>
            <a:r>
              <a:rPr lang="hr-HR" sz="1000" dirty="0">
                <a:solidFill>
                  <a:schemeClr val="bg2">
                    <a:lumMod val="25000"/>
                  </a:schemeClr>
                </a:solidFill>
              </a:rPr>
              <a:t>/600_</a:t>
            </a:r>
            <a:r>
              <a:rPr lang="hr-HR" sz="1000" dirty="0" err="1">
                <a:solidFill>
                  <a:schemeClr val="bg2">
                    <a:lumMod val="25000"/>
                  </a:schemeClr>
                </a:solidFill>
              </a:rPr>
              <a:t>slikedrustvobebajpg.jpg</a:t>
            </a:r>
            <a:endParaRPr lang="hr-HR" sz="1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85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vi-VN" dirty="0"/>
              <a:t>Oksigenaciju </a:t>
            </a:r>
          </a:p>
          <a:p>
            <a:r>
              <a:rPr lang="vi-VN" dirty="0"/>
              <a:t>Eliminaciju </a:t>
            </a:r>
          </a:p>
          <a:p>
            <a:r>
              <a:rPr lang="vi-VN" dirty="0"/>
              <a:t>Ekskreciju </a:t>
            </a:r>
          </a:p>
          <a:p>
            <a:r>
              <a:rPr lang="vi-VN" dirty="0"/>
              <a:t>Prehranu  </a:t>
            </a:r>
          </a:p>
          <a:p>
            <a:endParaRPr lang="vi-VN" dirty="0"/>
          </a:p>
          <a:p>
            <a:pPr marL="0" indent="0">
              <a:buNone/>
            </a:pPr>
            <a:r>
              <a:rPr lang="vi-VN" dirty="0"/>
              <a:t>Zdravo donošeno novorođenče </a:t>
            </a:r>
          </a:p>
          <a:p>
            <a:r>
              <a:rPr lang="vi-VN" dirty="0"/>
              <a:t>težina 3000 – 4500 grama (prosjek 3400 g) </a:t>
            </a:r>
          </a:p>
          <a:p>
            <a:r>
              <a:rPr lang="vi-VN" dirty="0"/>
              <a:t>duljina 49 – 51 cm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Presijecanjem pupkovine dijete samostalno obavlja: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9" t="67" r="18273" b="-67"/>
          <a:stretch/>
        </p:blipFill>
        <p:spPr bwMode="auto">
          <a:xfrm>
            <a:off x="5364088" y="1916832"/>
            <a:ext cx="3561169" cy="316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5148064" y="483404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000" dirty="0">
                <a:solidFill>
                  <a:schemeClr val="bg2">
                    <a:lumMod val="25000"/>
                  </a:schemeClr>
                </a:solidFill>
              </a:rPr>
              <a:t>Izvor: https://www.babycentre.co.uk/a1050220/fetal-development-timeline</a:t>
            </a:r>
          </a:p>
        </p:txBody>
      </p:sp>
    </p:spTree>
    <p:extLst>
      <p:ext uri="{BB962C8B-B14F-4D97-AF65-F5344CB8AC3E}">
        <p14:creationId xmlns:p14="http://schemas.microsoft.com/office/powerpoint/2010/main" val="292857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 Koji čimbenici utječu na rast i razvoj?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Endogeni: </a:t>
            </a:r>
          </a:p>
        </p:txBody>
      </p:sp>
      <p:sp>
        <p:nvSpPr>
          <p:cNvPr id="2" name="Rezervirano mjesto sadržaja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vi-VN" dirty="0"/>
              <a:t>spol </a:t>
            </a:r>
          </a:p>
          <a:p>
            <a:r>
              <a:rPr lang="vi-VN" dirty="0"/>
              <a:t>rasa </a:t>
            </a:r>
          </a:p>
          <a:p>
            <a:r>
              <a:rPr lang="vi-VN" dirty="0"/>
              <a:t>konstitucija roditelja </a:t>
            </a:r>
          </a:p>
          <a:p>
            <a:r>
              <a:rPr lang="vi-VN" dirty="0"/>
              <a:t>redoslijed porođaja 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Egzogeni: 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 err="1"/>
              <a:t>socio</a:t>
            </a:r>
            <a:r>
              <a:rPr lang="hr-HR" dirty="0"/>
              <a:t>-ekonomski uvjeti </a:t>
            </a:r>
          </a:p>
          <a:p>
            <a:r>
              <a:rPr lang="hr-HR" dirty="0"/>
              <a:t>prehrana trudnice </a:t>
            </a:r>
          </a:p>
          <a:p>
            <a:r>
              <a:rPr lang="hr-HR" dirty="0"/>
              <a:t>kronične bolesti </a:t>
            </a:r>
          </a:p>
          <a:p>
            <a:r>
              <a:rPr lang="hr-HR" dirty="0"/>
              <a:t>ovisnosti </a:t>
            </a:r>
          </a:p>
        </p:txBody>
      </p:sp>
    </p:spTree>
    <p:extLst>
      <p:ext uri="{BB962C8B-B14F-4D97-AF65-F5344CB8AC3E}">
        <p14:creationId xmlns:p14="http://schemas.microsoft.com/office/powerpoint/2010/main" val="4273113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395537" y="2675467"/>
            <a:ext cx="8280920" cy="3450696"/>
          </a:xfrm>
        </p:spPr>
        <p:txBody>
          <a:bodyPr/>
          <a:lstStyle/>
          <a:p>
            <a:r>
              <a:rPr lang="hr-HR" dirty="0" err="1"/>
              <a:t>sivkastobijela</a:t>
            </a:r>
            <a:r>
              <a:rPr lang="hr-HR" dirty="0"/>
              <a:t>, sirasta masa – </a:t>
            </a:r>
            <a:r>
              <a:rPr lang="hr-HR" dirty="0">
                <a:solidFill>
                  <a:srgbClr val="FF0000"/>
                </a:solidFill>
              </a:rPr>
              <a:t>VERNIX CASEOSA </a:t>
            </a:r>
          </a:p>
          <a:p>
            <a:r>
              <a:rPr lang="hr-HR" dirty="0"/>
              <a:t>štiti od </a:t>
            </a:r>
            <a:r>
              <a:rPr lang="hr-HR" dirty="0" err="1"/>
              <a:t>maceracije</a:t>
            </a:r>
            <a:r>
              <a:rPr lang="hr-HR" dirty="0"/>
              <a:t> </a:t>
            </a:r>
            <a:r>
              <a:rPr lang="hr-HR" dirty="0" err="1"/>
              <a:t>plodovom</a:t>
            </a:r>
            <a:r>
              <a:rPr lang="hr-HR" dirty="0"/>
              <a:t> vodom </a:t>
            </a:r>
          </a:p>
          <a:p>
            <a:r>
              <a:rPr lang="hr-HR" dirty="0"/>
              <a:t>prvim kupanjem se veći dio skine </a:t>
            </a:r>
          </a:p>
          <a:p>
            <a:r>
              <a:rPr lang="hr-HR" dirty="0"/>
              <a:t>potkožno masno tkivo je dobro razvijeno, turgor dobar </a:t>
            </a:r>
          </a:p>
          <a:p>
            <a:r>
              <a:rPr lang="hr-HR" dirty="0" err="1"/>
              <a:t>lanugo</a:t>
            </a:r>
            <a:r>
              <a:rPr lang="hr-HR" dirty="0"/>
              <a:t> dlačice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chemeClr val="tx2">
                    <a:lumMod val="75000"/>
                  </a:schemeClr>
                </a:solidFill>
              </a:rPr>
              <a:t>FIZIOLOŠKE OSOBINE </a:t>
            </a:r>
            <a:br>
              <a:rPr lang="hr-HR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hr-HR" dirty="0"/>
              <a:t> </a:t>
            </a:r>
            <a:r>
              <a:rPr lang="hr-HR" sz="4000" dirty="0"/>
              <a:t>KOŽA</a:t>
            </a:r>
          </a:p>
        </p:txBody>
      </p:sp>
      <p:sp>
        <p:nvSpPr>
          <p:cNvPr id="4" name="Pravokutnik 3"/>
          <p:cNvSpPr/>
          <p:nvPr/>
        </p:nvSpPr>
        <p:spPr>
          <a:xfrm>
            <a:off x="2699792" y="652534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000" dirty="0">
                <a:solidFill>
                  <a:schemeClr val="bg2">
                    <a:lumMod val="25000"/>
                  </a:schemeClr>
                </a:solidFill>
              </a:rPr>
              <a:t>Izvor: http://www.pearls-now.info/pages/v/vernix-caseosa/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73" y="458112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320" y="4638278"/>
            <a:ext cx="38100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73" y="4810129"/>
            <a:ext cx="24765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09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teksta 5"/>
          <p:cNvSpPr>
            <a:spLocks noGrp="1"/>
          </p:cNvSpPr>
          <p:nvPr>
            <p:ph sz="quarter" idx="4"/>
          </p:nvPr>
        </p:nvSpPr>
        <p:spPr>
          <a:xfrm>
            <a:off x="251520" y="1124744"/>
            <a:ext cx="2520280" cy="2697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OPSEG GLAVE </a:t>
            </a:r>
            <a:br>
              <a:rPr lang="da-DK" dirty="0"/>
            </a:br>
            <a:r>
              <a:rPr lang="da-DK" sz="1800" dirty="0"/>
              <a:t>pri rođenju = 34 – 36 cm </a:t>
            </a:r>
            <a:br>
              <a:rPr lang="da-DK" sz="1800" dirty="0"/>
            </a:br>
            <a:r>
              <a:rPr lang="da-DK" sz="1800" dirty="0"/>
              <a:t>6 mj. = 43 cm </a:t>
            </a:r>
            <a:br>
              <a:rPr lang="da-DK" sz="1800" dirty="0"/>
            </a:br>
            <a:r>
              <a:rPr lang="da-DK" sz="1800" dirty="0"/>
              <a:t>1 god. = 46 cm </a:t>
            </a:r>
            <a:br>
              <a:rPr lang="da-DK" sz="1800" dirty="0"/>
            </a:br>
            <a:r>
              <a:rPr lang="da-DK" sz="1800" dirty="0"/>
              <a:t>2 god. = 49 cm </a:t>
            </a:r>
            <a:br>
              <a:rPr lang="da-DK" sz="1800" dirty="0"/>
            </a:br>
            <a:r>
              <a:rPr lang="da-DK" sz="1800" dirty="0"/>
              <a:t>5 god. = 50 cm </a:t>
            </a:r>
            <a:br>
              <a:rPr lang="da-DK" sz="1800" dirty="0"/>
            </a:br>
            <a:r>
              <a:rPr lang="da-DK" sz="1800" dirty="0"/>
              <a:t>8 god. = 52 cm </a:t>
            </a:r>
            <a:br>
              <a:rPr lang="da-DK" sz="1800" dirty="0"/>
            </a:br>
            <a:r>
              <a:rPr lang="da-DK" sz="1800" dirty="0"/>
              <a:t>odrasli = 56 cm </a:t>
            </a:r>
          </a:p>
          <a:p>
            <a:endParaRPr lang="hr-H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5884360" cy="119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525" y="4869160"/>
            <a:ext cx="322580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45" y="404664"/>
            <a:ext cx="3450635" cy="159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2" y="2166557"/>
            <a:ext cx="3666291" cy="248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270" y="4666065"/>
            <a:ext cx="29146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08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827584" y="2688263"/>
            <a:ext cx="7408333" cy="3450696"/>
          </a:xfrm>
        </p:spPr>
        <p:txBody>
          <a:bodyPr>
            <a:normAutofit/>
          </a:bodyPr>
          <a:lstStyle/>
          <a:p>
            <a:pPr lvl="0"/>
            <a:r>
              <a:rPr lang="hr-HR" dirty="0"/>
              <a:t>opseg 32 – 34 cm </a:t>
            </a:r>
          </a:p>
          <a:p>
            <a:pPr marL="0" lvl="0" indent="0">
              <a:buNone/>
            </a:pPr>
            <a:r>
              <a:rPr lang="hr-HR" dirty="0"/>
              <a:t>    (do kraja 1. godine izjednačuje se s O glave)</a:t>
            </a:r>
          </a:p>
          <a:p>
            <a:pPr lvl="0"/>
            <a:r>
              <a:rPr lang="hr-HR" dirty="0"/>
              <a:t>bačvasta oblika </a:t>
            </a:r>
          </a:p>
          <a:p>
            <a:pPr lvl="0"/>
            <a:r>
              <a:rPr lang="hr-HR" dirty="0"/>
              <a:t>rebra su položena više vodoravno </a:t>
            </a:r>
          </a:p>
          <a:p>
            <a:pPr lvl="0"/>
            <a:r>
              <a:rPr lang="hr-HR" dirty="0"/>
              <a:t>frekvencija disanja 40 – 60/min </a:t>
            </a:r>
          </a:p>
          <a:p>
            <a:r>
              <a:rPr lang="hr-HR" dirty="0"/>
              <a:t>puls 140 – 160/min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PRSNI KOŠ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45024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0" y="2967335"/>
            <a:ext cx="6858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1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2510644" y="6015848"/>
            <a:ext cx="86947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>
                <a:solidFill>
                  <a:schemeClr val="bg2">
                    <a:lumMod val="25000"/>
                  </a:schemeClr>
                </a:solidFill>
              </a:rPr>
              <a:t>Izvor: http://www.roditeljstvo.com/</a:t>
            </a:r>
            <a:r>
              <a:rPr lang="hr-HR" sz="1000" dirty="0" err="1">
                <a:solidFill>
                  <a:schemeClr val="bg2">
                    <a:lumMod val="25000"/>
                  </a:schemeClr>
                </a:solidFill>
              </a:rPr>
              <a:t>sites</a:t>
            </a:r>
            <a:r>
              <a:rPr lang="hr-HR" sz="1000" dirty="0">
                <a:solidFill>
                  <a:schemeClr val="bg2">
                    <a:lumMod val="25000"/>
                  </a:schemeClr>
                </a:solidFill>
              </a:rPr>
              <a:t>/</a:t>
            </a:r>
            <a:r>
              <a:rPr lang="hr-HR" sz="1000" dirty="0" err="1">
                <a:solidFill>
                  <a:schemeClr val="bg2">
                    <a:lumMod val="25000"/>
                  </a:schemeClr>
                </a:solidFill>
              </a:rPr>
              <a:t>roditeljstvo.com</a:t>
            </a:r>
            <a:r>
              <a:rPr lang="hr-HR" sz="1000" dirty="0">
                <a:solidFill>
                  <a:schemeClr val="bg2">
                    <a:lumMod val="25000"/>
                  </a:schemeClr>
                </a:solidFill>
              </a:rPr>
              <a:t>/</a:t>
            </a:r>
            <a:r>
              <a:rPr lang="hr-HR" sz="1000" dirty="0" err="1">
                <a:solidFill>
                  <a:schemeClr val="bg2">
                    <a:lumMod val="25000"/>
                  </a:schemeClr>
                </a:solidFill>
              </a:rPr>
              <a:t>files</a:t>
            </a:r>
            <a:r>
              <a:rPr lang="hr-HR" sz="1000" dirty="0">
                <a:solidFill>
                  <a:schemeClr val="bg2">
                    <a:lumMod val="25000"/>
                  </a:schemeClr>
                </a:solidFill>
              </a:rPr>
              <a:t>/</a:t>
            </a:r>
            <a:r>
              <a:rPr lang="hr-HR" sz="1000" dirty="0" err="1">
                <a:solidFill>
                  <a:schemeClr val="bg2">
                    <a:lumMod val="25000"/>
                  </a:schemeClr>
                </a:solidFill>
              </a:rPr>
              <a:t>imagecache</a:t>
            </a:r>
            <a:r>
              <a:rPr lang="hr-HR" sz="1000" dirty="0">
                <a:solidFill>
                  <a:schemeClr val="bg2">
                    <a:lumMod val="25000"/>
                  </a:schemeClr>
                </a:solidFill>
              </a:rPr>
              <a:t>/vijest_original_320x240/</a:t>
            </a:r>
            <a:r>
              <a:rPr lang="hr-HR" sz="1000" dirty="0" err="1">
                <a:solidFill>
                  <a:schemeClr val="bg2">
                    <a:lumMod val="25000"/>
                  </a:schemeClr>
                </a:solidFill>
              </a:rPr>
              <a:t>imunoloski</a:t>
            </a:r>
            <a:r>
              <a:rPr lang="hr-HR" sz="1000" dirty="0">
                <a:solidFill>
                  <a:schemeClr val="bg2">
                    <a:lumMod val="25000"/>
                  </a:schemeClr>
                </a:solidFill>
              </a:rPr>
              <a:t>_</a:t>
            </a:r>
            <a:r>
              <a:rPr lang="hr-HR" sz="1000" dirty="0" err="1">
                <a:solidFill>
                  <a:schemeClr val="bg2">
                    <a:lumMod val="25000"/>
                  </a:schemeClr>
                </a:solidFill>
              </a:rPr>
              <a:t>sistem.jpg</a:t>
            </a:r>
            <a:endParaRPr lang="hr-HR" sz="1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979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Valni oblik">
  <a:themeElements>
    <a:clrScheme name="Valni oblik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lni oblik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lni oblik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BA326F8FFD03E44860FA4CE6578B9D0" ma:contentTypeVersion="5" ma:contentTypeDescription="Stvaranje novog dokumenta." ma:contentTypeScope="" ma:versionID="ecf8c10c5c6ef08d69f10afc5c172ddd">
  <xsd:schema xmlns:xsd="http://www.w3.org/2001/XMLSchema" xmlns:xs="http://www.w3.org/2001/XMLSchema" xmlns:p="http://schemas.microsoft.com/office/2006/metadata/properties" xmlns:ns2="ea2f10a3-05fc-4948-a9f3-6f7f8835f858" xmlns:ns3="7197e0a6-0194-4c81-8463-e3912c2f0806" targetNamespace="http://schemas.microsoft.com/office/2006/metadata/properties" ma:root="true" ma:fieldsID="fea29e2d644721b4db7cb79e15123c2a" ns2:_="" ns3:_="">
    <xsd:import namespace="ea2f10a3-05fc-4948-a9f3-6f7f8835f858"/>
    <xsd:import namespace="7197e0a6-0194-4c81-8463-e3912c2f08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2f10a3-05fc-4948-a9f3-6f7f8835f8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97e0a6-0194-4c81-8463-e3912c2f080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C236AB-52E6-4713-82D3-A3366843EFF3}"/>
</file>

<file path=customXml/itemProps2.xml><?xml version="1.0" encoding="utf-8"?>
<ds:datastoreItem xmlns:ds="http://schemas.openxmlformats.org/officeDocument/2006/customXml" ds:itemID="{0A1859C0-57E8-4090-AEAE-12D70E5220B7}"/>
</file>

<file path=customXml/itemProps3.xml><?xml version="1.0" encoding="utf-8"?>
<ds:datastoreItem xmlns:ds="http://schemas.openxmlformats.org/officeDocument/2006/customXml" ds:itemID="{6C57CA22-40A6-4903-8291-34A1BF407EEE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493</TotalTime>
  <Words>1245</Words>
  <Application>Microsoft Office PowerPoint</Application>
  <PresentationFormat>Prikaz na zaslonu (4:3)</PresentationFormat>
  <Paragraphs>223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28" baseType="lpstr">
      <vt:lpstr>Valni oblik</vt:lpstr>
      <vt:lpstr>Zdravstvena njega zdravoga djeteta i adolescenta  Fiziološke promjene kod novorođenčeta    Anita Raljević Špralja                                                  </vt:lpstr>
      <vt:lpstr>CILJ:</vt:lpstr>
      <vt:lpstr>ISHODI :</vt:lpstr>
      <vt:lpstr>Što je novorođenče? </vt:lpstr>
      <vt:lpstr>Presijecanjem pupkovine dijete samostalno obavlja:</vt:lpstr>
      <vt:lpstr> Koji čimbenici utječu na rast i razvoj?</vt:lpstr>
      <vt:lpstr>FIZIOLOŠKE OSOBINE   KOŽA</vt:lpstr>
      <vt:lpstr>PowerPoint prezentacija</vt:lpstr>
      <vt:lpstr>PRSNI KOŠ </vt:lpstr>
      <vt:lpstr>PowerPoint prezentacija</vt:lpstr>
      <vt:lpstr>PUPČANI BATRLJAK </vt:lpstr>
      <vt:lpstr>FIZIOLOŠKE PROMJENE  1. EXANTHEMA TOXOALLERGICUM NEONATORUM </vt:lpstr>
      <vt:lpstr>2. MILIA </vt:lpstr>
      <vt:lpstr>3. NEVUS PHLAMEUS NEONATORUM – RODIN UGRIZ</vt:lpstr>
      <vt:lpstr>4. MONGOLSKA PJEGA</vt:lpstr>
      <vt:lpstr>5. FIZIOLOŠKO SMANJENJE TJELESNE TEŽINE </vt:lpstr>
      <vt:lpstr>6. TRANZITORNA VRUĆICA </vt:lpstr>
      <vt:lpstr>7. OTEKLINA SISICA </vt:lpstr>
      <vt:lpstr>8. BLAŽE KRVARENJE IZ RODNICE </vt:lpstr>
      <vt:lpstr>9. FIZIOLOŠKA ŽUTICA </vt:lpstr>
      <vt:lpstr>10. FIZIOLOŠKA OLIGURIJA </vt:lpstr>
      <vt:lpstr>11. HIDROKELA TESTISA </vt:lpstr>
      <vt:lpstr>12. FIZIOLOŠKA FIMOZA </vt:lpstr>
      <vt:lpstr>Apgar test</vt:lpstr>
      <vt:lpstr>Poveži redni broj ispred fiziološke promjene na ijevoj strani  sa pripadajućim odgovorom na desnoj strani : </vt:lpstr>
      <vt:lpstr>Rješenja:</vt:lpstr>
      <vt:lpstr>Literatura: Ilić R.,Ivasić J., Malčić I.,Zdravstvena njega zdravoga djeteta i adolescenta, Školska knjiga Zagreb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Fiziološke promjene kod novorođenčeta</dc:title>
  <dc:creator>Korisnik</dc:creator>
  <cp:lastModifiedBy>ines.batur37@gmail.com</cp:lastModifiedBy>
  <cp:revision>45</cp:revision>
  <dcterms:created xsi:type="dcterms:W3CDTF">2018-01-06T12:10:04Z</dcterms:created>
  <dcterms:modified xsi:type="dcterms:W3CDTF">2020-03-17T20:14:41Z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0x0101008BA326F8FFD03E44860FA4CE6578B9D0</vt:lpwstr>
  </property>
</Properties>
</file>