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82" r:id="rId6"/>
    <p:sldId id="274" r:id="rId7"/>
    <p:sldId id="272" r:id="rId8"/>
    <p:sldId id="275" r:id="rId9"/>
    <p:sldId id="273" r:id="rId10"/>
    <p:sldId id="277" r:id="rId11"/>
    <p:sldId id="276" r:id="rId12"/>
    <p:sldId id="281" r:id="rId13"/>
    <p:sldId id="278" r:id="rId14"/>
    <p:sldId id="280" r:id="rId15"/>
    <p:sldId id="279" r:id="rId16"/>
  </p:sldIdLst>
  <p:sldSz cx="12188825" cy="6858000"/>
  <p:notesSz cx="6858000" cy="9144000"/>
  <p:defaultTextStyle>
    <a:defPPr rtl="0">
      <a:defRPr lang="hr-hr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BD9175-2749-0C40-6525-AA1810201A9D}" v="25" dt="2020-04-21T15:46:50.342"/>
    <p1510:client id="{B840C014-3C68-6072-2C58-8C577334B1EB}" v="43" dt="2020-04-21T16:15:51.381"/>
    <p1510:client id="{FF0CB0D0-D6DB-0050-DEBA-3DFC4054A305}" v="141" dt="2020-04-21T16:13:22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76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897C6E9-4176-4BCB-B8E9-014E5BCCC37F}" type="datetime1">
              <a:rPr lang="hr-HR" smtClean="0"/>
              <a:t>21.4.2020.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6D325D3-C76C-4C3D-B7CA-3372FB2A86F9}" type="datetime1">
              <a:rPr lang="hr-HR" noProof="0" smtClean="0"/>
              <a:t>21.4.2020.</a:t>
            </a:fld>
            <a:endParaRPr lang="hr-HR" noProof="0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r-HR" noProof="0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r-HR" noProof="0"/>
              <a:t>Kliknite da biste uredili stilove teksta matrice</a:t>
            </a:r>
          </a:p>
          <a:p>
            <a:pPr lvl="1" rtl="0"/>
            <a:r>
              <a:rPr lang="hr-HR" noProof="0"/>
              <a:t>Druga razina</a:t>
            </a:r>
          </a:p>
          <a:p>
            <a:pPr lvl="2" rtl="0"/>
            <a:r>
              <a:rPr lang="hr-HR" noProof="0"/>
              <a:t>Treća razina</a:t>
            </a:r>
          </a:p>
          <a:p>
            <a:pPr lvl="3" rtl="0"/>
            <a:r>
              <a:rPr lang="hr-HR" noProof="0"/>
              <a:t>Četvrta razina</a:t>
            </a:r>
          </a:p>
          <a:p>
            <a:pPr lvl="4" rtl="0"/>
            <a:r>
              <a:rPr lang="hr-HR" noProof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hr-HR" noProof="0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045B7DE-1198-4F2F-B574-CA8CAE341642}" type="slidenum">
              <a:rPr lang="hr-HR" noProof="0" smtClean="0"/>
              <a:t>‹#›</a:t>
            </a:fld>
            <a:endParaRPr lang="hr-HR" noProof="0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045B7DE-1198-4F2F-B574-CA8CAE341642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7948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654" y="1447801"/>
            <a:ext cx="8823360" cy="3329581"/>
          </a:xfrm>
        </p:spPr>
        <p:txBody>
          <a:bodyPr anchor="b"/>
          <a:lstStyle>
            <a:lvl1pPr>
              <a:defRPr sz="1279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654" y="4777380"/>
            <a:ext cx="8823360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812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7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2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5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8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0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7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4800587"/>
            <a:ext cx="8823359" cy="566738"/>
          </a:xfrm>
        </p:spPr>
        <p:txBody>
          <a:bodyPr anchor="b">
            <a:normAutofit/>
          </a:bodyPr>
          <a:lstStyle>
            <a:lvl1pPr algn="l">
              <a:defRPr sz="4266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654" y="685800"/>
            <a:ext cx="8823360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582" indent="0">
              <a:buNone/>
              <a:defRPr sz="2844"/>
            </a:lvl2pPr>
            <a:lvl3pPr marL="1625163" indent="0">
              <a:buNone/>
              <a:defRPr sz="2844"/>
            </a:lvl3pPr>
            <a:lvl4pPr marL="2437745" indent="0">
              <a:buNone/>
              <a:defRPr sz="2844"/>
            </a:lvl4pPr>
            <a:lvl5pPr marL="3250326" indent="0">
              <a:buNone/>
              <a:defRPr sz="2844"/>
            </a:lvl5pPr>
            <a:lvl6pPr marL="4062908" indent="0">
              <a:buNone/>
              <a:defRPr sz="2844"/>
            </a:lvl6pPr>
            <a:lvl7pPr marL="4875489" indent="0">
              <a:buNone/>
              <a:defRPr sz="2844"/>
            </a:lvl7pPr>
            <a:lvl8pPr marL="5688071" indent="0">
              <a:buNone/>
              <a:defRPr sz="2844"/>
            </a:lvl8pPr>
            <a:lvl9pPr marL="6500652" indent="0">
              <a:buNone/>
              <a:defRPr sz="2844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5" y="5367325"/>
            <a:ext cx="8823358" cy="493712"/>
          </a:xfrm>
        </p:spPr>
        <p:txBody>
          <a:bodyPr>
            <a:normAutofit/>
          </a:bodyPr>
          <a:lstStyle>
            <a:lvl1pPr marL="0" indent="0">
              <a:buNone/>
              <a:defRPr sz="2133"/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5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4" y="1447800"/>
            <a:ext cx="8823361" cy="1981200"/>
          </a:xfrm>
        </p:spPr>
        <p:txBody>
          <a:bodyPr/>
          <a:lstStyle>
            <a:lvl1pPr>
              <a:defRPr sz="85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8823361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3199"/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66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391" y="1447800"/>
            <a:ext cx="7997232" cy="2323374"/>
          </a:xfrm>
        </p:spPr>
        <p:txBody>
          <a:bodyPr/>
          <a:lstStyle>
            <a:lvl1pPr>
              <a:defRPr sz="853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29898" y="3771174"/>
            <a:ext cx="7277753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2488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4350657"/>
            <a:ext cx="8823361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3199"/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061" y="971253"/>
            <a:ext cx="801703" cy="342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21683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28060" y="2613787"/>
            <a:ext cx="801703" cy="342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21683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219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3124201"/>
            <a:ext cx="8823362" cy="1653180"/>
          </a:xfrm>
        </p:spPr>
        <p:txBody>
          <a:bodyPr anchor="b"/>
          <a:lstStyle>
            <a:lvl1pPr algn="l">
              <a:defRPr sz="7109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1" cy="860400"/>
          </a:xfrm>
        </p:spPr>
        <p:txBody>
          <a:bodyPr anchor="t"/>
          <a:lstStyle>
            <a:lvl1pPr marL="0" indent="0" algn="l">
              <a:buNone/>
              <a:defRPr sz="3555" cap="none">
                <a:solidFill>
                  <a:schemeClr val="accent1"/>
                </a:solidFill>
              </a:defRPr>
            </a:lvl1pPr>
            <a:lvl2pPr marL="812582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62516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7745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4pPr>
            <a:lvl5pPr marL="3250326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5pPr>
            <a:lvl6pPr marL="4062908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6pPr>
            <a:lvl7pPr marL="4875489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7pPr>
            <a:lvl8pPr marL="5688071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8pPr>
            <a:lvl9pPr marL="6500652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807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74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782" y="1981200"/>
            <a:ext cx="2946099" cy="576262"/>
          </a:xfrm>
        </p:spPr>
        <p:txBody>
          <a:bodyPr anchor="b">
            <a:noAutofit/>
          </a:bodyPr>
          <a:lstStyle>
            <a:lvl1pPr marL="0" indent="0">
              <a:buNone/>
              <a:defRPr sz="4266" b="0">
                <a:solidFill>
                  <a:schemeClr val="accent1"/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293" y="2667000"/>
            <a:ext cx="2926588" cy="3589338"/>
          </a:xfrm>
        </p:spPr>
        <p:txBody>
          <a:bodyPr anchor="t">
            <a:normAutofit/>
          </a:bodyPr>
          <a:lstStyle>
            <a:lvl1pPr marL="0" indent="0">
              <a:buNone/>
              <a:defRPr sz="2488"/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2648" y="1981200"/>
            <a:ext cx="2935476" cy="576262"/>
          </a:xfrm>
        </p:spPr>
        <p:txBody>
          <a:bodyPr anchor="b">
            <a:noAutofit/>
          </a:bodyPr>
          <a:lstStyle>
            <a:lvl1pPr marL="0" indent="0">
              <a:buNone/>
              <a:defRPr sz="4266" b="0">
                <a:solidFill>
                  <a:schemeClr val="accent1"/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2097" y="2667000"/>
            <a:ext cx="2946027" cy="3589338"/>
          </a:xfrm>
        </p:spPr>
        <p:txBody>
          <a:bodyPr anchor="t">
            <a:normAutofit/>
          </a:bodyPr>
          <a:lstStyle>
            <a:lvl1pPr marL="0" indent="0">
              <a:buNone/>
              <a:defRPr sz="2488"/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1981200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4266" b="0">
                <a:solidFill>
                  <a:schemeClr val="accent1"/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2845" y="2667000"/>
            <a:ext cx="29313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2488"/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40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74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293" y="4250949"/>
            <a:ext cx="2939284" cy="576262"/>
          </a:xfrm>
        </p:spPr>
        <p:txBody>
          <a:bodyPr anchor="b">
            <a:noAutofit/>
          </a:bodyPr>
          <a:lstStyle>
            <a:lvl1pPr marL="0" indent="0">
              <a:buNone/>
              <a:defRPr sz="4266" b="0">
                <a:solidFill>
                  <a:schemeClr val="accent1"/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293" y="2209800"/>
            <a:ext cx="293928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582" indent="0">
              <a:buNone/>
              <a:defRPr sz="2844"/>
            </a:lvl2pPr>
            <a:lvl3pPr marL="1625163" indent="0">
              <a:buNone/>
              <a:defRPr sz="2844"/>
            </a:lvl3pPr>
            <a:lvl4pPr marL="2437745" indent="0">
              <a:buNone/>
              <a:defRPr sz="2844"/>
            </a:lvl4pPr>
            <a:lvl5pPr marL="3250326" indent="0">
              <a:buNone/>
              <a:defRPr sz="2844"/>
            </a:lvl5pPr>
            <a:lvl6pPr marL="4062908" indent="0">
              <a:buNone/>
              <a:defRPr sz="2844"/>
            </a:lvl6pPr>
            <a:lvl7pPr marL="4875489" indent="0">
              <a:buNone/>
              <a:defRPr sz="2844"/>
            </a:lvl7pPr>
            <a:lvl8pPr marL="5688071" indent="0">
              <a:buNone/>
              <a:defRPr sz="2844"/>
            </a:lvl8pPr>
            <a:lvl9pPr marL="6500652" indent="0">
              <a:buNone/>
              <a:defRPr sz="2844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293" y="4827212"/>
            <a:ext cx="2939284" cy="659189"/>
          </a:xfrm>
        </p:spPr>
        <p:txBody>
          <a:bodyPr anchor="t">
            <a:normAutofit/>
          </a:bodyPr>
          <a:lstStyle>
            <a:lvl1pPr marL="0" indent="0">
              <a:buNone/>
              <a:defRPr sz="2488"/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8363" y="4250949"/>
            <a:ext cx="2929762" cy="576262"/>
          </a:xfrm>
        </p:spPr>
        <p:txBody>
          <a:bodyPr anchor="b">
            <a:noAutofit/>
          </a:bodyPr>
          <a:lstStyle>
            <a:lvl1pPr marL="0" indent="0">
              <a:buNone/>
              <a:defRPr sz="4266" b="0">
                <a:solidFill>
                  <a:schemeClr val="accent1"/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8362" y="2209800"/>
            <a:ext cx="292976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582" indent="0">
              <a:buNone/>
              <a:defRPr sz="2844"/>
            </a:lvl2pPr>
            <a:lvl3pPr marL="1625163" indent="0">
              <a:buNone/>
              <a:defRPr sz="2844"/>
            </a:lvl3pPr>
            <a:lvl4pPr marL="2437745" indent="0">
              <a:buNone/>
              <a:defRPr sz="2844"/>
            </a:lvl4pPr>
            <a:lvl5pPr marL="3250326" indent="0">
              <a:buNone/>
              <a:defRPr sz="2844"/>
            </a:lvl5pPr>
            <a:lvl6pPr marL="4062908" indent="0">
              <a:buNone/>
              <a:defRPr sz="2844"/>
            </a:lvl6pPr>
            <a:lvl7pPr marL="4875489" indent="0">
              <a:buNone/>
              <a:defRPr sz="2844"/>
            </a:lvl7pPr>
            <a:lvl8pPr marL="5688071" indent="0">
              <a:buNone/>
              <a:defRPr sz="2844"/>
            </a:lvl8pPr>
            <a:lvl9pPr marL="6500652" indent="0">
              <a:buNone/>
              <a:defRPr sz="2844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7009" y="4827211"/>
            <a:ext cx="2933642" cy="659189"/>
          </a:xfrm>
        </p:spPr>
        <p:txBody>
          <a:bodyPr anchor="t">
            <a:normAutofit/>
          </a:bodyPr>
          <a:lstStyle>
            <a:lvl1pPr marL="0" indent="0">
              <a:buNone/>
              <a:defRPr sz="2488"/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2845" y="4250949"/>
            <a:ext cx="2931349" cy="576262"/>
          </a:xfrm>
        </p:spPr>
        <p:txBody>
          <a:bodyPr anchor="b">
            <a:noAutofit/>
          </a:bodyPr>
          <a:lstStyle>
            <a:lvl1pPr marL="0" indent="0">
              <a:buNone/>
              <a:defRPr sz="4266" b="0">
                <a:solidFill>
                  <a:schemeClr val="accent1"/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2844" y="2209800"/>
            <a:ext cx="2931349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582" indent="0">
              <a:buNone/>
              <a:defRPr sz="2844"/>
            </a:lvl2pPr>
            <a:lvl3pPr marL="1625163" indent="0">
              <a:buNone/>
              <a:defRPr sz="2844"/>
            </a:lvl3pPr>
            <a:lvl4pPr marL="2437745" indent="0">
              <a:buNone/>
              <a:defRPr sz="2844"/>
            </a:lvl4pPr>
            <a:lvl5pPr marL="3250326" indent="0">
              <a:buNone/>
              <a:defRPr sz="2844"/>
            </a:lvl5pPr>
            <a:lvl6pPr marL="4062908" indent="0">
              <a:buNone/>
              <a:defRPr sz="2844"/>
            </a:lvl6pPr>
            <a:lvl7pPr marL="4875489" indent="0">
              <a:buNone/>
              <a:defRPr sz="2844"/>
            </a:lvl7pPr>
            <a:lvl8pPr marL="5688071" indent="0">
              <a:buNone/>
              <a:defRPr sz="2844"/>
            </a:lvl8pPr>
            <a:lvl9pPr marL="6500652" indent="0">
              <a:buNone/>
              <a:defRPr sz="2844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2720" y="4827209"/>
            <a:ext cx="2935232" cy="659189"/>
          </a:xfrm>
        </p:spPr>
        <p:txBody>
          <a:bodyPr anchor="t">
            <a:normAutofit/>
          </a:bodyPr>
          <a:lstStyle>
            <a:lvl1pPr marL="0" indent="0">
              <a:buNone/>
              <a:defRPr sz="2488"/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517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0414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758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54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2050" y="430214"/>
            <a:ext cx="1752145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294" y="887414"/>
            <a:ext cx="7421216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21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56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6" y="2861734"/>
            <a:ext cx="8823359" cy="1915647"/>
          </a:xfrm>
        </p:spPr>
        <p:txBody>
          <a:bodyPr anchor="b"/>
          <a:lstStyle>
            <a:lvl1pPr algn="l">
              <a:defRPr sz="7109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654" y="4777381"/>
            <a:ext cx="8823360" cy="860400"/>
          </a:xfrm>
        </p:spPr>
        <p:txBody>
          <a:bodyPr anchor="t"/>
          <a:lstStyle>
            <a:lvl1pPr marL="0" indent="0" algn="l">
              <a:buNone/>
              <a:defRPr sz="3555" cap="all">
                <a:solidFill>
                  <a:schemeClr val="accent1"/>
                </a:solidFill>
              </a:defRPr>
            </a:lvl1pPr>
            <a:lvl2pPr marL="812582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625163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3pPr>
            <a:lvl4pPr marL="2437745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4pPr>
            <a:lvl5pPr marL="3250326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5pPr>
            <a:lvl6pPr marL="4062908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6pPr>
            <a:lvl7pPr marL="4875489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7pPr>
            <a:lvl8pPr marL="5688071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8pPr>
            <a:lvl9pPr marL="6500652" indent="0">
              <a:buNone/>
              <a:defRPr sz="24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9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025" y="2060576"/>
            <a:ext cx="4395194" cy="4195763"/>
          </a:xfrm>
        </p:spPr>
        <p:txBody>
          <a:bodyPr>
            <a:normAutofit/>
          </a:bodyPr>
          <a:lstStyle>
            <a:lvl1pPr>
              <a:defRPr sz="3199"/>
            </a:lvl1pPr>
            <a:lvl2pPr>
              <a:defRPr sz="2844"/>
            </a:lvl2pPr>
            <a:lvl3pPr>
              <a:defRPr sz="2488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3021" y="2056093"/>
            <a:ext cx="4395196" cy="4200245"/>
          </a:xfrm>
        </p:spPr>
        <p:txBody>
          <a:bodyPr>
            <a:normAutofit/>
          </a:bodyPr>
          <a:lstStyle>
            <a:lvl1pPr>
              <a:defRPr sz="3199"/>
            </a:lvl1pPr>
            <a:lvl2pPr>
              <a:defRPr sz="2844"/>
            </a:lvl2pPr>
            <a:lvl3pPr>
              <a:defRPr sz="2488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3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6" y="1905000"/>
            <a:ext cx="4395193" cy="576262"/>
          </a:xfrm>
        </p:spPr>
        <p:txBody>
          <a:bodyPr anchor="b">
            <a:noAutofit/>
          </a:bodyPr>
          <a:lstStyle>
            <a:lvl1pPr marL="0" indent="0">
              <a:buNone/>
              <a:defRPr sz="4266" b="0">
                <a:solidFill>
                  <a:schemeClr val="accent1"/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025" y="2514600"/>
            <a:ext cx="4395194" cy="3741738"/>
          </a:xfrm>
        </p:spPr>
        <p:txBody>
          <a:bodyPr>
            <a:normAutofit/>
          </a:bodyPr>
          <a:lstStyle>
            <a:lvl1pPr>
              <a:defRPr sz="3199"/>
            </a:lvl1pPr>
            <a:lvl2pPr>
              <a:defRPr sz="2844"/>
            </a:lvl2pPr>
            <a:lvl3pPr>
              <a:defRPr sz="2488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3023" y="1905000"/>
            <a:ext cx="4395194" cy="576262"/>
          </a:xfrm>
        </p:spPr>
        <p:txBody>
          <a:bodyPr anchor="b">
            <a:noAutofit/>
          </a:bodyPr>
          <a:lstStyle>
            <a:lvl1pPr marL="0" indent="0">
              <a:buNone/>
              <a:defRPr sz="4266" b="0">
                <a:solidFill>
                  <a:schemeClr val="accent1"/>
                </a:solidFill>
              </a:defRPr>
            </a:lvl1pPr>
            <a:lvl2pPr marL="812582" indent="0">
              <a:buNone/>
              <a:defRPr sz="3555" b="1"/>
            </a:lvl2pPr>
            <a:lvl3pPr marL="1625163" indent="0">
              <a:buNone/>
              <a:defRPr sz="3199" b="1"/>
            </a:lvl3pPr>
            <a:lvl4pPr marL="2437745" indent="0">
              <a:buNone/>
              <a:defRPr sz="2844" b="1"/>
            </a:lvl4pPr>
            <a:lvl5pPr marL="3250326" indent="0">
              <a:buNone/>
              <a:defRPr sz="2844" b="1"/>
            </a:lvl5pPr>
            <a:lvl6pPr marL="4062908" indent="0">
              <a:buNone/>
              <a:defRPr sz="2844" b="1"/>
            </a:lvl6pPr>
            <a:lvl7pPr marL="4875489" indent="0">
              <a:buNone/>
              <a:defRPr sz="2844" b="1"/>
            </a:lvl7pPr>
            <a:lvl8pPr marL="5688071" indent="0">
              <a:buNone/>
              <a:defRPr sz="2844" b="1"/>
            </a:lvl8pPr>
            <a:lvl9pPr marL="6500652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3023" y="2514600"/>
            <a:ext cx="4395194" cy="3741738"/>
          </a:xfrm>
        </p:spPr>
        <p:txBody>
          <a:bodyPr>
            <a:normAutofit/>
          </a:bodyPr>
          <a:lstStyle>
            <a:lvl1pPr>
              <a:defRPr sz="3199"/>
            </a:lvl1pPr>
            <a:lvl2pPr>
              <a:defRPr sz="2844"/>
            </a:lvl2pPr>
            <a:lvl3pPr>
              <a:defRPr sz="2488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86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1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653" y="1447800"/>
            <a:ext cx="3400178" cy="1447800"/>
          </a:xfrm>
        </p:spPr>
        <p:txBody>
          <a:bodyPr anchor="b"/>
          <a:lstStyle>
            <a:lvl1pPr algn="l">
              <a:defRPr sz="4266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370" y="1447800"/>
            <a:ext cx="5194644" cy="4572000"/>
          </a:xfrm>
        </p:spPr>
        <p:txBody>
          <a:bodyPr anchor="ctr">
            <a:normAutofit/>
          </a:bodyPr>
          <a:lstStyle>
            <a:lvl1pPr>
              <a:defRPr sz="3555"/>
            </a:lvl1pPr>
            <a:lvl2pPr>
              <a:defRPr sz="3199"/>
            </a:lvl2pPr>
            <a:lvl3pPr>
              <a:defRPr sz="2844"/>
            </a:lvl3pPr>
            <a:lvl4pPr>
              <a:defRPr sz="2488"/>
            </a:lvl4pPr>
            <a:lvl5pPr>
              <a:defRPr sz="2488"/>
            </a:lvl5pPr>
            <a:lvl6pPr>
              <a:defRPr sz="2488"/>
            </a:lvl6pPr>
            <a:lvl7pPr>
              <a:defRPr sz="2488"/>
            </a:lvl7pPr>
            <a:lvl8pPr>
              <a:defRPr sz="2488"/>
            </a:lvl8pPr>
            <a:lvl9pPr>
              <a:defRPr sz="24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129281"/>
            <a:ext cx="3400177" cy="2895599"/>
          </a:xfrm>
        </p:spPr>
        <p:txBody>
          <a:bodyPr/>
          <a:lstStyle>
            <a:lvl1pPr marL="0" indent="0">
              <a:buNone/>
              <a:defRPr sz="2488"/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7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606" y="1854192"/>
            <a:ext cx="5091580" cy="1574808"/>
          </a:xfrm>
        </p:spPr>
        <p:txBody>
          <a:bodyPr anchor="b">
            <a:normAutofit/>
          </a:bodyPr>
          <a:lstStyle>
            <a:lvl1pPr algn="l">
              <a:defRPr sz="6398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7736" y="1143000"/>
            <a:ext cx="3199567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844"/>
            </a:lvl1pPr>
            <a:lvl2pPr marL="812582" indent="0">
              <a:buNone/>
              <a:defRPr sz="2844"/>
            </a:lvl2pPr>
            <a:lvl3pPr marL="1625163" indent="0">
              <a:buNone/>
              <a:defRPr sz="2844"/>
            </a:lvl3pPr>
            <a:lvl4pPr marL="2437745" indent="0">
              <a:buNone/>
              <a:defRPr sz="2844"/>
            </a:lvl4pPr>
            <a:lvl5pPr marL="3250326" indent="0">
              <a:buNone/>
              <a:defRPr sz="2844"/>
            </a:lvl5pPr>
            <a:lvl6pPr marL="4062908" indent="0">
              <a:buNone/>
              <a:defRPr sz="2844"/>
            </a:lvl6pPr>
            <a:lvl7pPr marL="4875489" indent="0">
              <a:buNone/>
              <a:defRPr sz="2844"/>
            </a:lvl7pPr>
            <a:lvl8pPr marL="5688071" indent="0">
              <a:buNone/>
              <a:defRPr sz="2844"/>
            </a:lvl8pPr>
            <a:lvl9pPr marL="6500652" indent="0">
              <a:buNone/>
              <a:defRPr sz="2844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654" y="3657600"/>
            <a:ext cx="5083655" cy="1371600"/>
          </a:xfrm>
        </p:spPr>
        <p:txBody>
          <a:bodyPr>
            <a:normAutofit/>
          </a:bodyPr>
          <a:lstStyle>
            <a:lvl1pPr marL="0" indent="0">
              <a:buNone/>
              <a:defRPr sz="2488"/>
            </a:lvl1pPr>
            <a:lvl2pPr marL="812582" indent="0">
              <a:buNone/>
              <a:defRPr sz="2133"/>
            </a:lvl2pPr>
            <a:lvl3pPr marL="1625163" indent="0">
              <a:buNone/>
              <a:defRPr sz="1777"/>
            </a:lvl3pPr>
            <a:lvl4pPr marL="2437745" indent="0">
              <a:buNone/>
              <a:defRPr sz="1600"/>
            </a:lvl4pPr>
            <a:lvl5pPr marL="3250326" indent="0">
              <a:buNone/>
              <a:defRPr sz="1600"/>
            </a:lvl5pPr>
            <a:lvl6pPr marL="4062908" indent="0">
              <a:buNone/>
              <a:defRPr sz="1600"/>
            </a:lvl6pPr>
            <a:lvl7pPr marL="4875489" indent="0">
              <a:buNone/>
              <a:defRPr sz="1600"/>
            </a:lvl7pPr>
            <a:lvl8pPr marL="5688071" indent="0">
              <a:buNone/>
              <a:defRPr sz="1600"/>
            </a:lvl8pPr>
            <a:lvl9pPr marL="6500652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8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6"/>
            <a:ext cx="4035961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8"/>
            <a:ext cx="1522016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6770" y="1676400"/>
            <a:ext cx="2818666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7330" y="1"/>
            <a:ext cx="1602969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6770" y="6096000"/>
            <a:ext cx="993475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5094" y="0"/>
            <a:ext cx="68562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943" y="452718"/>
            <a:ext cx="9402274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25" y="2052919"/>
            <a:ext cx="894421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2866" y="1790741"/>
            <a:ext cx="990599" cy="30472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95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4/21/2020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48740" y="3225337"/>
            <a:ext cx="3859795" cy="3047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95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9844" y="295730"/>
            <a:ext cx="837981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4976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379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-nd/3.0/" TargetMode="External"/><Relationship Id="rId4" Type="http://schemas.openxmlformats.org/officeDocument/2006/relationships/hyperlink" Target="http://www.mooshema.com/2012/08/26/hodanje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4322390-8B58-46BE-88EB-D9FD30C08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4" descr="A picture containing outdoor, person, feet, man&#10;&#10;Description generated with very high confidence">
            <a:extLst>
              <a:ext uri="{FF2B5EF4-FFF2-40B4-BE49-F238E27FC236}">
                <a16:creationId xmlns:a16="http://schemas.microsoft.com/office/drawing/2014/main" id="{70A9A0D7-4427-4011-911D-6359D6BBD7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4533" r="37705"/>
          <a:stretch/>
        </p:blipFill>
        <p:spPr>
          <a:xfrm>
            <a:off x="20" y="10"/>
            <a:ext cx="12188805" cy="685799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54654" y="1447800"/>
            <a:ext cx="8823359" cy="332958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7000" dirty="0">
                <a:solidFill>
                  <a:schemeClr val="tx1"/>
                </a:solidFill>
              </a:rPr>
              <a:t>HRANA I ENERGIJA</a:t>
            </a:r>
            <a:br>
              <a:rPr lang="en-US" sz="7000" dirty="0">
                <a:solidFill>
                  <a:schemeClr val="tx1"/>
                </a:solidFill>
              </a:rPr>
            </a:br>
            <a:endParaRPr lang="en-US" sz="7000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54654" y="4227226"/>
            <a:ext cx="8823359" cy="1768840"/>
          </a:xfr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>
              <a:lnSpc>
                <a:spcPct val="90000"/>
              </a:lnSpc>
            </a:pPr>
            <a:r>
              <a:rPr lang="en-US" sz="11200" dirty="0">
                <a:solidFill>
                  <a:schemeClr val="tx1"/>
                </a:solidFill>
              </a:rPr>
              <a:t>ISTRAŽIVAČKI SEMINAR</a:t>
            </a:r>
            <a:r>
              <a:rPr lang="hr-HR" sz="11200" dirty="0">
                <a:solidFill>
                  <a:schemeClr val="tx1"/>
                </a:solidFill>
              </a:rPr>
              <a:t> – rad u skupinama</a:t>
            </a:r>
          </a:p>
          <a:p>
            <a:pPr>
              <a:lnSpc>
                <a:spcPct val="90000"/>
              </a:lnSpc>
            </a:pPr>
            <a:endParaRPr lang="en-US" sz="11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hr-HR" sz="11200" dirty="0">
                <a:solidFill>
                  <a:schemeClr val="tx1"/>
                </a:solidFill>
              </a:rPr>
              <a:t>Naziv skupine:</a:t>
            </a:r>
            <a:endParaRPr lang="en-US" sz="11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"/>
            </a:pPr>
            <a:r>
              <a:rPr lang="en-US" sz="11200" dirty="0">
                <a:solidFill>
                  <a:schemeClr val="tx1"/>
                </a:solidFill>
              </a:rPr>
              <a:t>RAZRED</a:t>
            </a:r>
            <a:r>
              <a:rPr lang="hr-HR" sz="11200" dirty="0">
                <a:solidFill>
                  <a:schemeClr val="tx1"/>
                </a:solidFill>
              </a:rPr>
              <a:t>:</a:t>
            </a:r>
            <a:endParaRPr lang="en-US" sz="112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"/>
            </a:pPr>
            <a:endParaRPr lang="en-US" sz="7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"/>
            </a:pP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885E190-58DD-42DD-A4A8-401E15C92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B9F889-31A1-4759-B849-3E8277D1C807}"/>
              </a:ext>
            </a:extLst>
          </p:cNvPr>
          <p:cNvSpPr txBox="1"/>
          <p:nvPr/>
        </p:nvSpPr>
        <p:spPr>
          <a:xfrm>
            <a:off x="9295084" y="6657945"/>
            <a:ext cx="2893741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 dirty="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 dirty="0">
                <a:solidFill>
                  <a:srgbClr val="FFFFFF"/>
                </a:solidFill>
              </a:rPr>
              <a:t> by Unknown author is licensed under </a:t>
            </a:r>
            <a:r>
              <a:rPr lang="en-US" sz="700" dirty="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r>
              <a:rPr lang="en-US" sz="7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CFE4C1-991B-4C1A-9A05-59DADD89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7. zadatak – Školska kuhinja?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F477781-C97B-4389-984B-AC5932726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812" y="1457146"/>
            <a:ext cx="10945216" cy="52484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Što mislite o najavi uvođenja zdravih obroka u školske kuhinje? Jasno iznesite svoje argumente.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-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-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-</a:t>
            </a:r>
          </a:p>
          <a:p>
            <a:pPr>
              <a:lnSpc>
                <a:spcPct val="150000"/>
              </a:lnSpc>
            </a:pPr>
            <a:r>
              <a:rPr lang="hr-HR" sz="2400" dirty="0"/>
              <a:t>-</a:t>
            </a:r>
          </a:p>
          <a:p>
            <a:pPr>
              <a:lnSpc>
                <a:spcPct val="150000"/>
              </a:lnSpc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4929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BABDF1-FA68-4F9F-8E4F-4FEE78CF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883" y="96129"/>
            <a:ext cx="9751060" cy="1295400"/>
          </a:xfrm>
        </p:spPr>
        <p:txBody>
          <a:bodyPr/>
          <a:lstStyle/>
          <a:p>
            <a:r>
              <a:rPr lang="hr-HR" dirty="0"/>
              <a:t>KRITERIJI VREDNOVANJA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C6B0B944-F4E3-4CD1-8FCF-2565461149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404831"/>
              </p:ext>
            </p:extLst>
          </p:nvPr>
        </p:nvGraphicFramePr>
        <p:xfrm>
          <a:off x="255821" y="1556792"/>
          <a:ext cx="11677182" cy="5040560"/>
        </p:xfrm>
        <a:graphic>
          <a:graphicData uri="http://schemas.openxmlformats.org/drawingml/2006/table">
            <a:tbl>
              <a:tblPr firstRow="1" firstCol="1" bandRow="1"/>
              <a:tblGrid>
                <a:gridCol w="2918652">
                  <a:extLst>
                    <a:ext uri="{9D8B030D-6E8A-4147-A177-3AD203B41FA5}">
                      <a16:colId xmlns:a16="http://schemas.microsoft.com/office/drawing/2014/main" val="4269493672"/>
                    </a:ext>
                  </a:extLst>
                </a:gridCol>
                <a:gridCol w="2918652">
                  <a:extLst>
                    <a:ext uri="{9D8B030D-6E8A-4147-A177-3AD203B41FA5}">
                      <a16:colId xmlns:a16="http://schemas.microsoft.com/office/drawing/2014/main" val="707342465"/>
                    </a:ext>
                  </a:extLst>
                </a:gridCol>
                <a:gridCol w="2919939">
                  <a:extLst>
                    <a:ext uri="{9D8B030D-6E8A-4147-A177-3AD203B41FA5}">
                      <a16:colId xmlns:a16="http://schemas.microsoft.com/office/drawing/2014/main" val="817461858"/>
                    </a:ext>
                  </a:extLst>
                </a:gridCol>
                <a:gridCol w="2919939">
                  <a:extLst>
                    <a:ext uri="{9D8B030D-6E8A-4147-A177-3AD203B41FA5}">
                      <a16:colId xmlns:a16="http://schemas.microsoft.com/office/drawing/2014/main" val="767500482"/>
                    </a:ext>
                  </a:extLst>
                </a:gridCol>
              </a:tblGrid>
              <a:tr h="2587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BODA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BODA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BOD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412096"/>
                  </a:ext>
                </a:extLst>
              </a:tr>
              <a:tr h="8109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Točnost odgovora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Svi odgovori su uglavnom točni.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 nekim pitanjima nedostaju konkretni odgovori. Previše ili premalo teksta/slika.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Većina odgovora nije točna ili odgovori nedostaju.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29517"/>
                  </a:ext>
                </a:extLst>
              </a:tr>
              <a:tr h="10159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Argumentacija odgovora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Učenik/učenica jasno iznosi argumente koji potkrepljuju odgovor.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Učenik/učenica ne koristi jasne argumente.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Nedostaju argumenti. Sadržaj je prepisan iz izvora bez razumijevanja konteksta pitanja.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165754"/>
                  </a:ext>
                </a:extLst>
              </a:tr>
              <a:tr h="21545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Izrada jelovnika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indent="449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Učenik/učenica u izrađenom jelovniku bira najkvalitetnije namirnice čiji je energijska vrijednost usklađena s energijskom potrošnjom.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Učenik/učenica ima malih poteškoća u izradi jelovnika,  pojedine namirnice su trebale biti bolje odabrane.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Učenik/učenica treba pomoć u izradi jelovnika. Energijska vrijednost dnevnog obroka nije usklađena s energijskom potrošnjom.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377376"/>
                  </a:ext>
                </a:extLst>
              </a:tr>
              <a:tr h="8004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Izvori podataka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Izvori su primjereni dobi i ispravno citirani u popisu literature.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Pojedini citirani izvori nisu primjereni dobi i predznanju.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Izvori nisu pouzdani, mali broj izvora u popisu literature.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52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25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6D660F-9299-474A-ACFD-EBE6EA969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Prije slanja…</a:t>
            </a:r>
          </a:p>
        </p:txBody>
      </p:sp>
      <p:sp>
        <p:nvSpPr>
          <p:cNvPr id="5" name="Rezervirano mjesto sadržaja 2">
            <a:extLst>
              <a:ext uri="{FF2B5EF4-FFF2-40B4-BE49-F238E27FC236}">
                <a16:creationId xmlns:a16="http://schemas.microsoft.com/office/drawing/2014/main" id="{BA1F2C0A-6F77-498E-951E-CEAA95DDAFE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03025" y="2052919"/>
            <a:ext cx="9402274" cy="4195481"/>
          </a:xfrm>
          <a:prstGeom prst="rect">
            <a:avLst/>
          </a:prstGeom>
        </p:spPr>
        <p:txBody>
          <a:bodyPr vert="horz" lIns="121899" tIns="60949" rIns="121899" bIns="60949" rtlCol="0" anchor="t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772" indent="-304747" algn="l" defTabSz="1218987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067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578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088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5987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089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61922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12947" indent="-30474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4165" indent="-304165">
              <a:buFontTx/>
              <a:buChar char="-"/>
            </a:pPr>
            <a:r>
              <a:rPr lang="hr-HR" dirty="0"/>
              <a:t>imenujte prezentaciju s imenom i prezimenom ili imenom grupe</a:t>
            </a:r>
            <a:endParaRPr lang="en-US" dirty="0"/>
          </a:p>
          <a:p>
            <a:pPr marL="304165" indent="-304165">
              <a:buFontTx/>
              <a:buChar char="-"/>
            </a:pPr>
            <a:r>
              <a:rPr lang="hr-HR" dirty="0"/>
              <a:t>provjerite zadovoljava li vaša prezentacija kriterije</a:t>
            </a:r>
          </a:p>
          <a:p>
            <a:pPr marL="304165" indent="-304165">
              <a:buFontTx/>
              <a:buChar char="-"/>
            </a:pPr>
            <a:r>
              <a:rPr lang="hr-HR" dirty="0"/>
              <a:t>PPT pošaljite u Microsoft teams, kanal općenito – ZADACI</a:t>
            </a:r>
          </a:p>
          <a:p>
            <a:pPr marL="304165" indent="-304165">
              <a:buFontTx/>
              <a:buChar char="-"/>
            </a:pPr>
            <a:endParaRPr lang="hr-HR" dirty="0"/>
          </a:p>
          <a:p>
            <a:pPr marL="0" indent="0">
              <a:buNone/>
            </a:pPr>
            <a:r>
              <a:rPr lang="hr-HR" dirty="0"/>
              <a:t>Želim vam mnogo uspjeha!</a:t>
            </a:r>
          </a:p>
          <a:p>
            <a:pPr marL="304165" indent="-304165">
              <a:buFontTx/>
              <a:buChar char="-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670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6">
            <a:extLst>
              <a:ext uri="{FF2B5EF4-FFF2-40B4-BE49-F238E27FC236}">
                <a16:creationId xmlns:a16="http://schemas.microsoft.com/office/drawing/2014/main" id="{74CD14DB-BB81-479F-A1FC-1C75640E9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C943A91B-7CA7-4592-A975-73B1BF8C4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 7">
            <a:extLst>
              <a:ext uri="{FF2B5EF4-FFF2-40B4-BE49-F238E27FC236}">
                <a16:creationId xmlns:a16="http://schemas.microsoft.com/office/drawing/2014/main" id="{EC471314-E46A-414B-8D91-74880E84F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7668" y="1460230"/>
            <a:ext cx="3471156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28" name="Freeform: Shape 22">
            <a:extLst>
              <a:ext uri="{FF2B5EF4-FFF2-40B4-BE49-F238E27FC236}">
                <a16:creationId xmlns:a16="http://schemas.microsoft.com/office/drawing/2014/main" id="{6A681326-1C9D-44A3-A627-3871BDAE4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762067"/>
            <a:ext cx="12189242" cy="5095933"/>
          </a:xfrm>
          <a:custGeom>
            <a:avLst/>
            <a:gdLst>
              <a:gd name="connsiteX0" fmla="*/ 0 w 12192417"/>
              <a:gd name="connsiteY0" fmla="*/ 0 h 5095933"/>
              <a:gd name="connsiteX1" fmla="*/ 71931 w 12192417"/>
              <a:gd name="connsiteY1" fmla="*/ 12261 h 5095933"/>
              <a:gd name="connsiteX2" fmla="*/ 282848 w 12192417"/>
              <a:gd name="connsiteY2" fmla="*/ 48343 h 5095933"/>
              <a:gd name="connsiteX3" fmla="*/ 436463 w 12192417"/>
              <a:gd name="connsiteY3" fmla="*/ 73565 h 5095933"/>
              <a:gd name="connsiteX4" fmla="*/ 619338 w 12192417"/>
              <a:gd name="connsiteY4" fmla="*/ 100188 h 5095933"/>
              <a:gd name="connsiteX5" fmla="*/ 836350 w 12192417"/>
              <a:gd name="connsiteY5" fmla="*/ 132066 h 5095933"/>
              <a:gd name="connsiteX6" fmla="*/ 1076527 w 12192417"/>
              <a:gd name="connsiteY6" fmla="*/ 165696 h 5095933"/>
              <a:gd name="connsiteX7" fmla="*/ 1347183 w 12192417"/>
              <a:gd name="connsiteY7" fmla="*/ 201077 h 5095933"/>
              <a:gd name="connsiteX8" fmla="*/ 1642222 w 12192417"/>
              <a:gd name="connsiteY8" fmla="*/ 238560 h 5095933"/>
              <a:gd name="connsiteX9" fmla="*/ 1962863 w 12192417"/>
              <a:gd name="connsiteY9" fmla="*/ 276043 h 5095933"/>
              <a:gd name="connsiteX10" fmla="*/ 2304231 w 12192417"/>
              <a:gd name="connsiteY10" fmla="*/ 314227 h 5095933"/>
              <a:gd name="connsiteX11" fmla="*/ 2672420 w 12192417"/>
              <a:gd name="connsiteY11" fmla="*/ 349608 h 5095933"/>
              <a:gd name="connsiteX12" fmla="*/ 3057677 w 12192417"/>
              <a:gd name="connsiteY12" fmla="*/ 383588 h 5095933"/>
              <a:gd name="connsiteX13" fmla="*/ 3464880 w 12192417"/>
              <a:gd name="connsiteY13" fmla="*/ 414415 h 5095933"/>
              <a:gd name="connsiteX14" fmla="*/ 3889151 w 12192417"/>
              <a:gd name="connsiteY14" fmla="*/ 443841 h 5095933"/>
              <a:gd name="connsiteX15" fmla="*/ 4331709 w 12192417"/>
              <a:gd name="connsiteY15" fmla="*/ 471515 h 5095933"/>
              <a:gd name="connsiteX16" fmla="*/ 4558475 w 12192417"/>
              <a:gd name="connsiteY16" fmla="*/ 481324 h 5095933"/>
              <a:gd name="connsiteX17" fmla="*/ 4790117 w 12192417"/>
              <a:gd name="connsiteY17" fmla="*/ 492183 h 5095933"/>
              <a:gd name="connsiteX18" fmla="*/ 5025417 w 12192417"/>
              <a:gd name="connsiteY18" fmla="*/ 502342 h 5095933"/>
              <a:gd name="connsiteX19" fmla="*/ 5261936 w 12192417"/>
              <a:gd name="connsiteY19" fmla="*/ 508998 h 5095933"/>
              <a:gd name="connsiteX20" fmla="*/ 5503331 w 12192417"/>
              <a:gd name="connsiteY20" fmla="*/ 514953 h 5095933"/>
              <a:gd name="connsiteX21" fmla="*/ 5747166 w 12192417"/>
              <a:gd name="connsiteY21" fmla="*/ 521259 h 5095933"/>
              <a:gd name="connsiteX22" fmla="*/ 5995876 w 12192417"/>
              <a:gd name="connsiteY22" fmla="*/ 525463 h 5095933"/>
              <a:gd name="connsiteX23" fmla="*/ 6247025 w 12192417"/>
              <a:gd name="connsiteY23" fmla="*/ 525463 h 5095933"/>
              <a:gd name="connsiteX24" fmla="*/ 6500612 w 12192417"/>
              <a:gd name="connsiteY24" fmla="*/ 527565 h 5095933"/>
              <a:gd name="connsiteX25" fmla="*/ 6756638 w 12192417"/>
              <a:gd name="connsiteY25" fmla="*/ 525463 h 5095933"/>
              <a:gd name="connsiteX26" fmla="*/ 7016321 w 12192417"/>
              <a:gd name="connsiteY26" fmla="*/ 521259 h 5095933"/>
              <a:gd name="connsiteX27" fmla="*/ 7276004 w 12192417"/>
              <a:gd name="connsiteY27" fmla="*/ 517406 h 5095933"/>
              <a:gd name="connsiteX28" fmla="*/ 7539344 w 12192417"/>
              <a:gd name="connsiteY28" fmla="*/ 508998 h 5095933"/>
              <a:gd name="connsiteX29" fmla="*/ 7805123 w 12192417"/>
              <a:gd name="connsiteY29" fmla="*/ 500241 h 5095933"/>
              <a:gd name="connsiteX30" fmla="*/ 8070902 w 12192417"/>
              <a:gd name="connsiteY30" fmla="*/ 490082 h 5095933"/>
              <a:gd name="connsiteX31" fmla="*/ 8339120 w 12192417"/>
              <a:gd name="connsiteY31" fmla="*/ 475719 h 5095933"/>
              <a:gd name="connsiteX32" fmla="*/ 8609775 w 12192417"/>
              <a:gd name="connsiteY32" fmla="*/ 458554 h 5095933"/>
              <a:gd name="connsiteX33" fmla="*/ 8881650 w 12192417"/>
              <a:gd name="connsiteY33" fmla="*/ 442089 h 5095933"/>
              <a:gd name="connsiteX34" fmla="*/ 9153525 w 12192417"/>
              <a:gd name="connsiteY34" fmla="*/ 421071 h 5095933"/>
              <a:gd name="connsiteX35" fmla="*/ 9429057 w 12192417"/>
              <a:gd name="connsiteY35" fmla="*/ 395849 h 5095933"/>
              <a:gd name="connsiteX36" fmla="*/ 9700932 w 12192417"/>
              <a:gd name="connsiteY36" fmla="*/ 370626 h 5095933"/>
              <a:gd name="connsiteX37" fmla="*/ 9977683 w 12192417"/>
              <a:gd name="connsiteY37" fmla="*/ 341551 h 5095933"/>
              <a:gd name="connsiteX38" fmla="*/ 10255654 w 12192417"/>
              <a:gd name="connsiteY38" fmla="*/ 309673 h 5095933"/>
              <a:gd name="connsiteX39" fmla="*/ 10529967 w 12192417"/>
              <a:gd name="connsiteY39" fmla="*/ 276043 h 5095933"/>
              <a:gd name="connsiteX40" fmla="*/ 10807938 w 12192417"/>
              <a:gd name="connsiteY40" fmla="*/ 236809 h 5095933"/>
              <a:gd name="connsiteX41" fmla="*/ 11084689 w 12192417"/>
              <a:gd name="connsiteY41" fmla="*/ 194772 h 5095933"/>
              <a:gd name="connsiteX42" fmla="*/ 11362660 w 12192417"/>
              <a:gd name="connsiteY42" fmla="*/ 153085 h 5095933"/>
              <a:gd name="connsiteX43" fmla="*/ 11639411 w 12192417"/>
              <a:gd name="connsiteY43" fmla="*/ 104392 h 5095933"/>
              <a:gd name="connsiteX44" fmla="*/ 11914944 w 12192417"/>
              <a:gd name="connsiteY44" fmla="*/ 54648 h 5095933"/>
              <a:gd name="connsiteX45" fmla="*/ 12191695 w 12192417"/>
              <a:gd name="connsiteY45" fmla="*/ 2452 h 5095933"/>
              <a:gd name="connsiteX46" fmla="*/ 12191695 w 12192417"/>
              <a:gd name="connsiteY46" fmla="*/ 2162231 h 5095933"/>
              <a:gd name="connsiteX47" fmla="*/ 12192417 w 12192417"/>
              <a:gd name="connsiteY47" fmla="*/ 2162231 h 5095933"/>
              <a:gd name="connsiteX48" fmla="*/ 12192417 w 12192417"/>
              <a:gd name="connsiteY48" fmla="*/ 5095933 h 5095933"/>
              <a:gd name="connsiteX49" fmla="*/ 0 w 12192417"/>
              <a:gd name="connsiteY49" fmla="*/ 5095933 h 5095933"/>
              <a:gd name="connsiteX50" fmla="*/ 0 w 12192417"/>
              <a:gd name="connsiteY50" fmla="*/ 2791958 h 5095933"/>
              <a:gd name="connsiteX51" fmla="*/ 0 w 12192417"/>
              <a:gd name="connsiteY51" fmla="*/ 2162231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92417" h="5095933">
                <a:moveTo>
                  <a:pt x="0" y="0"/>
                </a:moveTo>
                <a:lnTo>
                  <a:pt x="71931" y="12261"/>
                </a:lnTo>
                <a:lnTo>
                  <a:pt x="282848" y="48343"/>
                </a:lnTo>
                <a:lnTo>
                  <a:pt x="436463" y="73565"/>
                </a:lnTo>
                <a:lnTo>
                  <a:pt x="619338" y="100188"/>
                </a:lnTo>
                <a:lnTo>
                  <a:pt x="836350" y="132066"/>
                </a:lnTo>
                <a:lnTo>
                  <a:pt x="1076527" y="165696"/>
                </a:lnTo>
                <a:lnTo>
                  <a:pt x="1347183" y="201077"/>
                </a:lnTo>
                <a:lnTo>
                  <a:pt x="1642222" y="238560"/>
                </a:lnTo>
                <a:lnTo>
                  <a:pt x="1962863" y="276043"/>
                </a:lnTo>
                <a:lnTo>
                  <a:pt x="2304231" y="314227"/>
                </a:lnTo>
                <a:lnTo>
                  <a:pt x="2672420" y="349608"/>
                </a:lnTo>
                <a:lnTo>
                  <a:pt x="3057677" y="383588"/>
                </a:lnTo>
                <a:lnTo>
                  <a:pt x="3464880" y="414415"/>
                </a:lnTo>
                <a:lnTo>
                  <a:pt x="3889151" y="443841"/>
                </a:lnTo>
                <a:lnTo>
                  <a:pt x="4331709" y="471515"/>
                </a:lnTo>
                <a:lnTo>
                  <a:pt x="4558475" y="481324"/>
                </a:lnTo>
                <a:lnTo>
                  <a:pt x="4790117" y="492183"/>
                </a:lnTo>
                <a:lnTo>
                  <a:pt x="5025417" y="502342"/>
                </a:lnTo>
                <a:lnTo>
                  <a:pt x="5261936" y="508998"/>
                </a:lnTo>
                <a:lnTo>
                  <a:pt x="5503331" y="514953"/>
                </a:lnTo>
                <a:lnTo>
                  <a:pt x="5747166" y="521259"/>
                </a:lnTo>
                <a:lnTo>
                  <a:pt x="5995876" y="525463"/>
                </a:lnTo>
                <a:lnTo>
                  <a:pt x="6247025" y="525463"/>
                </a:lnTo>
                <a:lnTo>
                  <a:pt x="6500612" y="527565"/>
                </a:lnTo>
                <a:lnTo>
                  <a:pt x="6756638" y="525463"/>
                </a:lnTo>
                <a:lnTo>
                  <a:pt x="7016321" y="521259"/>
                </a:lnTo>
                <a:lnTo>
                  <a:pt x="7276004" y="517406"/>
                </a:lnTo>
                <a:lnTo>
                  <a:pt x="7539344" y="508998"/>
                </a:lnTo>
                <a:lnTo>
                  <a:pt x="7805123" y="500241"/>
                </a:lnTo>
                <a:lnTo>
                  <a:pt x="8070902" y="490082"/>
                </a:lnTo>
                <a:lnTo>
                  <a:pt x="8339120" y="475719"/>
                </a:lnTo>
                <a:lnTo>
                  <a:pt x="8609775" y="458554"/>
                </a:lnTo>
                <a:lnTo>
                  <a:pt x="8881650" y="442089"/>
                </a:lnTo>
                <a:lnTo>
                  <a:pt x="9153525" y="421071"/>
                </a:lnTo>
                <a:lnTo>
                  <a:pt x="9429057" y="395849"/>
                </a:lnTo>
                <a:lnTo>
                  <a:pt x="9700932" y="370626"/>
                </a:lnTo>
                <a:lnTo>
                  <a:pt x="9977683" y="341551"/>
                </a:lnTo>
                <a:lnTo>
                  <a:pt x="10255654" y="309673"/>
                </a:lnTo>
                <a:lnTo>
                  <a:pt x="10529967" y="276043"/>
                </a:lnTo>
                <a:lnTo>
                  <a:pt x="10807938" y="236809"/>
                </a:lnTo>
                <a:lnTo>
                  <a:pt x="11084689" y="194772"/>
                </a:lnTo>
                <a:lnTo>
                  <a:pt x="11362660" y="153085"/>
                </a:lnTo>
                <a:lnTo>
                  <a:pt x="11639411" y="104392"/>
                </a:lnTo>
                <a:lnTo>
                  <a:pt x="11914944" y="54648"/>
                </a:lnTo>
                <a:lnTo>
                  <a:pt x="12191695" y="2452"/>
                </a:lnTo>
                <a:lnTo>
                  <a:pt x="12191695" y="2162231"/>
                </a:lnTo>
                <a:lnTo>
                  <a:pt x="12192417" y="2162231"/>
                </a:lnTo>
                <a:lnTo>
                  <a:pt x="12192417" y="5095933"/>
                </a:lnTo>
                <a:lnTo>
                  <a:pt x="0" y="5095933"/>
                </a:lnTo>
                <a:lnTo>
                  <a:pt x="0" y="2791958"/>
                </a:lnTo>
                <a:lnTo>
                  <a:pt x="0" y="2162231"/>
                </a:lnTo>
                <a:close/>
              </a:path>
            </a:pathLst>
          </a:custGeom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E4ECE1-79ED-40DA-95EC-65C785974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024" y="452718"/>
            <a:ext cx="8945192" cy="14005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Uputa za </a:t>
            </a:r>
            <a:r>
              <a:rPr lang="en-US" dirty="0" err="1">
                <a:solidFill>
                  <a:srgbClr val="FFFFFF"/>
                </a:solidFill>
              </a:rPr>
              <a:t>nastavnika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8DBD060-601D-483D-9ABA-9CAC60A56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8662"/>
            <a:ext cx="11977141" cy="380750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r-HR" sz="2400" i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U nastavku je primjer istraživačkog seminara koji možete koristiti za individualni rad, rad u paru ili rad u skupinama. Ukoliko želite provesti skupni rad, diferencijaciju omogućite u 4. zadatku, zadatku izrade jelovnika. Podjelu zadataka unutar skupine mogu provesti učenici ili nastavnik. </a:t>
            </a:r>
          </a:p>
          <a:p>
            <a:pPr algn="just">
              <a:lnSpc>
                <a:spcPct val="150000"/>
              </a:lnSpc>
            </a:pPr>
            <a:r>
              <a:rPr lang="hr-HR" sz="2400" i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Vrednovanje prezentacije provedite prema rubrikama za vrednovanje, gdje ćete broj bodova preinačiti u ocjenu prema vlastitim kriterijima. Nastavnik treba upoznati učenike s kriterijima vrednovanja na početku rada. Po primitku radova, nastavnik može provesti i vršnjačko vrednovanje pojedinih skupina, a učenici mogu ispuniti i skalu procjene vlastitog angažmana u skupini.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sz="2400" i="1" dirty="0">
                <a:latin typeface="Amiri" panose="00000500000000000000" pitchFamily="2" charset="-78"/>
                <a:ea typeface="Amiri" panose="00000500000000000000" pitchFamily="2" charset="-78"/>
                <a:cs typeface="Amiri" panose="00000500000000000000" pitchFamily="2" charset="-78"/>
              </a:rPr>
              <a:t>S poštovanjem, </a:t>
            </a:r>
            <a:endParaRPr lang="en-US" sz="2400" i="1" dirty="0">
              <a:latin typeface="Amiri" panose="00000500000000000000" pitchFamily="2" charset="-78"/>
              <a:ea typeface="Amiri" panose="00000500000000000000" pitchFamily="2" charset="-78"/>
              <a:cs typeface="Amiri" panose="000005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4908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7C5B05-B761-4CB8-918E-3E5347F58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553" y="211175"/>
            <a:ext cx="9751060" cy="1295400"/>
          </a:xfrm>
        </p:spPr>
        <p:txBody>
          <a:bodyPr/>
          <a:lstStyle/>
          <a:p>
            <a:r>
              <a:rPr lang="hr-HR" dirty="0"/>
              <a:t>Problem pretilosti?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81D9AA1-0D79-45D3-B038-30973169B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844" y="1175048"/>
            <a:ext cx="10585176" cy="5149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  <a:tabLst>
                <a:tab pos="5106988" algn="l"/>
              </a:tabLst>
            </a:pPr>
            <a:r>
              <a:rPr lang="hr-HR" sz="2400" dirty="0"/>
              <a:t>1. Pretraživanjem interneta pronađite grafikon koji će prikazati broj pretilih (odraslih ili djece). Obavezno navedite godinu na koju se odnosi, broj pretilih i izvor podataka.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Godina: </a:t>
            </a:r>
          </a:p>
          <a:p>
            <a:pPr marL="0" indent="0">
              <a:buNone/>
            </a:pPr>
            <a:r>
              <a:rPr lang="hr-HR" sz="2400" dirty="0"/>
              <a:t>Broj pretilih:</a:t>
            </a:r>
          </a:p>
          <a:p>
            <a:pPr marL="0" indent="0">
              <a:buNone/>
            </a:pPr>
            <a:r>
              <a:rPr lang="hr-HR" sz="2400" dirty="0"/>
              <a:t>Izvor podataka:</a:t>
            </a:r>
          </a:p>
        </p:txBody>
      </p:sp>
      <p:pic>
        <p:nvPicPr>
          <p:cNvPr id="5" name="Grafika 4" descr="Eksponencijalni grafikon">
            <a:extLst>
              <a:ext uri="{FF2B5EF4-FFF2-40B4-BE49-F238E27FC236}">
                <a16:creationId xmlns:a16="http://schemas.microsoft.com/office/drawing/2014/main" id="{76D6946F-27C3-460C-8E0C-5E7AEBB6D8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60032" y="2606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0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A98EFD-1321-460C-BA2C-BE9E163D3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78" y="999343"/>
            <a:ext cx="11565440" cy="1400530"/>
          </a:xfrm>
        </p:spPr>
        <p:txBody>
          <a:bodyPr/>
          <a:lstStyle/>
          <a:p>
            <a:r>
              <a:rPr lang="hr-HR" dirty="0"/>
              <a:t>2. </a:t>
            </a:r>
            <a:r>
              <a:rPr lang="hr-HR" sz="3600" dirty="0"/>
              <a:t>O  čemu ovise energijske potrebe pojedinca?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9BA1E3-8B47-492A-BD7E-AFA9752F1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074" y="2600230"/>
            <a:ext cx="8944211" cy="3380846"/>
          </a:xfrm>
        </p:spPr>
        <p:txBody>
          <a:bodyPr/>
          <a:lstStyle/>
          <a:p>
            <a:r>
              <a:rPr lang="hr-HR" dirty="0"/>
              <a:t>1</a:t>
            </a:r>
          </a:p>
          <a:p>
            <a:r>
              <a:rPr lang="hr-HR" dirty="0"/>
              <a:t>2</a:t>
            </a:r>
          </a:p>
          <a:p>
            <a:r>
              <a:rPr lang="hr-HR" dirty="0"/>
              <a:t>3</a:t>
            </a:r>
          </a:p>
          <a:p>
            <a:r>
              <a:rPr lang="hr-HR" dirty="0"/>
              <a:t>4</a:t>
            </a:r>
          </a:p>
          <a:p>
            <a:r>
              <a:rPr lang="hr-HR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7890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AC10FB-6B40-4F1E-BC22-3900B7107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zadatak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DF0699-74F1-48CA-AA0D-784033D7D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Napišite formulu za ITM:</a:t>
            </a:r>
          </a:p>
          <a:p>
            <a:endParaRPr lang="hr-HR" sz="2400" dirty="0"/>
          </a:p>
          <a:p>
            <a:endParaRPr lang="hr-HR" sz="2400" dirty="0"/>
          </a:p>
          <a:p>
            <a:r>
              <a:rPr lang="hr-HR" sz="2400" dirty="0"/>
              <a:t>Koliko iznosi </a:t>
            </a:r>
            <a:r>
              <a:rPr lang="hr-HR" sz="2400" dirty="0" err="1"/>
              <a:t>ITM</a:t>
            </a:r>
            <a:r>
              <a:rPr lang="hr-HR" sz="2400" dirty="0"/>
              <a:t> članova vaše skupine?(tko želi)</a:t>
            </a:r>
          </a:p>
          <a:p>
            <a:r>
              <a:rPr lang="hr-HR" sz="2400" dirty="0"/>
              <a:t>1.</a:t>
            </a:r>
          </a:p>
          <a:p>
            <a:r>
              <a:rPr lang="hr-HR" sz="2400" dirty="0"/>
              <a:t>2.</a:t>
            </a:r>
          </a:p>
          <a:p>
            <a:r>
              <a:rPr lang="hr-HR" sz="2400" dirty="0"/>
              <a:t>3.</a:t>
            </a:r>
          </a:p>
          <a:p>
            <a:r>
              <a:rPr lang="hr-HR" sz="2400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261621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251EB7-F77F-46EB-AD9C-C51D3E510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64168"/>
            <a:ext cx="12188825" cy="1400530"/>
          </a:xfrm>
        </p:spPr>
        <p:txBody>
          <a:bodyPr>
            <a:normAutofit fontScale="90000"/>
          </a:bodyPr>
          <a:lstStyle/>
          <a:p>
            <a:r>
              <a:rPr lang="hr-HR" dirty="0"/>
              <a:t>4. zadatak - </a:t>
            </a:r>
            <a:r>
              <a:rPr lang="hr-HR" sz="2800" dirty="0"/>
              <a:t>Istražite energijske potrebe (profesionalnog sportaša/</a:t>
            </a:r>
            <a:br>
              <a:rPr lang="hr-HR" sz="2800" dirty="0"/>
            </a:br>
            <a:r>
              <a:rPr lang="hr-HR" sz="2800" dirty="0"/>
              <a:t>                žene od 85 godina/ trudnice/adolescenta koji nije tjelesno aktivan)*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2FC6E13-540C-4359-8D5D-15FEC73C9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420" y="2364697"/>
            <a:ext cx="10968120" cy="4305925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Prema literaturi iznosi  oko      __________  kcal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LITERATURA: </a:t>
            </a:r>
          </a:p>
          <a:p>
            <a:r>
              <a:rPr lang="hr-HR" sz="2400" dirty="0"/>
              <a:t>1</a:t>
            </a:r>
          </a:p>
          <a:p>
            <a:r>
              <a:rPr lang="hr-HR" sz="2400" dirty="0"/>
              <a:t>2</a:t>
            </a:r>
          </a:p>
          <a:p>
            <a:r>
              <a:rPr lang="hr-HR" sz="2400" dirty="0"/>
              <a:t>3</a:t>
            </a:r>
          </a:p>
          <a:p>
            <a:r>
              <a:rPr lang="hr-HR" sz="2400" dirty="0"/>
              <a:t>4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*  Prilagodite zadatak za individualni rad ili rad u skupinama)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9728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3427" y="0"/>
            <a:ext cx="559326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989612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5093" y="0"/>
            <a:ext cx="685622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Naslov 1">
            <a:extLst>
              <a:ext uri="{FF2B5EF4-FFF2-40B4-BE49-F238E27FC236}">
                <a16:creationId xmlns:a16="http://schemas.microsoft.com/office/drawing/2014/main" id="{543012D9-A867-41E2-AA42-DDA8B46C51F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52972" y="1645920"/>
            <a:ext cx="3521962" cy="4470821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dirty="0">
                <a:solidFill>
                  <a:srgbClr val="FFFFFF"/>
                </a:solidFill>
              </a:rPr>
              <a:t>5. zadatak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3D5E55-7798-4A21-85A4-AC25891EF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753" y="957251"/>
            <a:ext cx="6405515" cy="48868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r-HR" dirty="0"/>
              <a:t>Uz pomoć tablice energijskih vrijednosti pojedinih namirnica iz radne  bilježnice/s Interneta osmislite </a:t>
            </a:r>
            <a:r>
              <a:rPr lang="hr-HR" dirty="0">
                <a:highlight>
                  <a:srgbClr val="FFFF00"/>
                </a:highlight>
              </a:rPr>
              <a:t>jelovnik </a:t>
            </a:r>
            <a:r>
              <a:rPr lang="hr-HR" dirty="0"/>
              <a:t>koji će zadovoljiti </a:t>
            </a:r>
            <a:r>
              <a:rPr lang="hr-HR" dirty="0">
                <a:highlight>
                  <a:srgbClr val="FFFF00"/>
                </a:highlight>
              </a:rPr>
              <a:t>energijske potrebe koje ste napisali prije!</a:t>
            </a:r>
            <a:endParaRPr lang="hr-HR" dirty="0"/>
          </a:p>
          <a:p>
            <a:pPr algn="just">
              <a:lnSpc>
                <a:spcPct val="150000"/>
              </a:lnSpc>
            </a:pPr>
            <a:r>
              <a:rPr lang="hr-HR" dirty="0"/>
              <a:t>Pripazite na podatke iz tablice. Kalorijske vrijednosti se odnose na masu neke namirnice od 100 g, ukoliko je masa 200 g, broj kcal pomnožite s 2.</a:t>
            </a:r>
          </a:p>
          <a:p>
            <a:pPr algn="just">
              <a:lnSpc>
                <a:spcPct val="150000"/>
              </a:lnSpc>
            </a:pPr>
            <a:r>
              <a:rPr lang="hr-HR" dirty="0"/>
              <a:t>Piće nemojte uračunati!</a:t>
            </a:r>
          </a:p>
        </p:txBody>
      </p:sp>
    </p:spTree>
    <p:extLst>
      <p:ext uri="{BB962C8B-B14F-4D97-AF65-F5344CB8AC3E}">
        <p14:creationId xmlns:p14="http://schemas.microsoft.com/office/powerpoint/2010/main" val="4235000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8947754B-7065-48A0-8894-B5FD2DF714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475632"/>
              </p:ext>
            </p:extLst>
          </p:nvPr>
        </p:nvGraphicFramePr>
        <p:xfrm>
          <a:off x="189756" y="260648"/>
          <a:ext cx="11593289" cy="5880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008">
                  <a:extLst>
                    <a:ext uri="{9D8B030D-6E8A-4147-A177-3AD203B41FA5}">
                      <a16:colId xmlns:a16="http://schemas.microsoft.com/office/drawing/2014/main" val="785305029"/>
                    </a:ext>
                  </a:extLst>
                </a:gridCol>
                <a:gridCol w="1859505">
                  <a:extLst>
                    <a:ext uri="{9D8B030D-6E8A-4147-A177-3AD203B41FA5}">
                      <a16:colId xmlns:a16="http://schemas.microsoft.com/office/drawing/2014/main" val="623999918"/>
                    </a:ext>
                  </a:extLst>
                </a:gridCol>
                <a:gridCol w="1859505">
                  <a:extLst>
                    <a:ext uri="{9D8B030D-6E8A-4147-A177-3AD203B41FA5}">
                      <a16:colId xmlns:a16="http://schemas.microsoft.com/office/drawing/2014/main" val="1921263383"/>
                    </a:ext>
                  </a:extLst>
                </a:gridCol>
                <a:gridCol w="1946757">
                  <a:extLst>
                    <a:ext uri="{9D8B030D-6E8A-4147-A177-3AD203B41FA5}">
                      <a16:colId xmlns:a16="http://schemas.microsoft.com/office/drawing/2014/main" val="4231059792"/>
                    </a:ext>
                  </a:extLst>
                </a:gridCol>
                <a:gridCol w="1946757">
                  <a:extLst>
                    <a:ext uri="{9D8B030D-6E8A-4147-A177-3AD203B41FA5}">
                      <a16:colId xmlns:a16="http://schemas.microsoft.com/office/drawing/2014/main" val="1077678938"/>
                    </a:ext>
                  </a:extLst>
                </a:gridCol>
                <a:gridCol w="1946757">
                  <a:extLst>
                    <a:ext uri="{9D8B030D-6E8A-4147-A177-3AD203B41FA5}">
                      <a16:colId xmlns:a16="http://schemas.microsoft.com/office/drawing/2014/main" val="3919371201"/>
                    </a:ext>
                  </a:extLst>
                </a:gridCol>
              </a:tblGrid>
              <a:tr h="840093">
                <a:tc>
                  <a:txBody>
                    <a:bodyPr/>
                    <a:lstStyle/>
                    <a:p>
                      <a:r>
                        <a:rPr lang="hr-HR" dirty="0"/>
                        <a:t>Namirnica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ZAJUTRAK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DORUČAK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RUČAK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UŽINA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VEČERA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926050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r>
                        <a:rPr lang="hr-HR" dirty="0"/>
                        <a:t>1. namirnica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941271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r>
                        <a:rPr lang="hr-HR" dirty="0"/>
                        <a:t>2. namirnica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983023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r>
                        <a:rPr lang="hr-HR" dirty="0"/>
                        <a:t>3. namirnica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327624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r>
                        <a:rPr lang="hr-HR" dirty="0"/>
                        <a:t>4. namirnica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281688"/>
                  </a:ext>
                </a:extLst>
              </a:tr>
              <a:tr h="84009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UKUPNO</a:t>
                      </a:r>
                    </a:p>
                    <a:p>
                      <a:r>
                        <a:rPr lang="hr-HR" dirty="0"/>
                        <a:t>(kcal)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UKUPNO</a:t>
                      </a:r>
                    </a:p>
                    <a:p>
                      <a:r>
                        <a:rPr lang="hr-HR" dirty="0"/>
                        <a:t>(kcal)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UKUPNO</a:t>
                      </a:r>
                    </a:p>
                    <a:p>
                      <a:r>
                        <a:rPr lang="hr-HR" dirty="0"/>
                        <a:t>(kcal)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UKUPNO</a:t>
                      </a:r>
                    </a:p>
                    <a:p>
                      <a:r>
                        <a:rPr lang="hr-HR" dirty="0"/>
                        <a:t>(kcal)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063576"/>
                  </a:ext>
                </a:extLst>
              </a:tr>
              <a:tr h="840093">
                <a:tc gridSpan="6">
                  <a:txBody>
                    <a:bodyPr/>
                    <a:lstStyle/>
                    <a:p>
                      <a:r>
                        <a:rPr lang="hr-HR" dirty="0"/>
                        <a:t>UKUPNI ENERGETSKI DNEVNI UNOS  =                                                               kcal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149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94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8506C77-AF22-4DD5-AC6F-10C33801A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6. rasprava: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B94259B-623B-4F90-93CE-C7D033DA1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Koje poteškoće ste imali u izradi jelovnika.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/>
              <a:t>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/>
              <a:t>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/>
              <a:t>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/>
              <a:t>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24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37083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ema sustava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E700CCB-20BA-4760-AB9F-AC3B63ED32E0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614</Words>
  <Application>Microsoft Office PowerPoint</Application>
  <PresentationFormat>Prilagođeno</PresentationFormat>
  <Paragraphs>114</Paragraphs>
  <Slides>12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9" baseType="lpstr">
      <vt:lpstr>Amiri</vt:lpstr>
      <vt:lpstr>Arial</vt:lpstr>
      <vt:lpstr>Calibri</vt:lpstr>
      <vt:lpstr>Century Gothic</vt:lpstr>
      <vt:lpstr>Constantia</vt:lpstr>
      <vt:lpstr>Wingdings 3</vt:lpstr>
      <vt:lpstr>Ion</vt:lpstr>
      <vt:lpstr>HRANA I ENERGIJA </vt:lpstr>
      <vt:lpstr>Uputa za nastavnika</vt:lpstr>
      <vt:lpstr>Problem pretilosti?</vt:lpstr>
      <vt:lpstr>2. O  čemu ovise energijske potrebe pojedinca?</vt:lpstr>
      <vt:lpstr>3. zadatak</vt:lpstr>
      <vt:lpstr>4. zadatak - Istražite energijske potrebe (profesionalnog sportaša/                 žene od 85 godina/ trudnice/adolescenta koji nije tjelesno aktivan)*</vt:lpstr>
      <vt:lpstr>5. zadatak</vt:lpstr>
      <vt:lpstr>PowerPoint prezentacija</vt:lpstr>
      <vt:lpstr>6. rasprava:</vt:lpstr>
      <vt:lpstr>7. zadatak – Školska kuhinja?</vt:lpstr>
      <vt:lpstr>KRITERIJI VREDNOVANJA</vt:lpstr>
      <vt:lpstr>Prije slanja…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HRANA I ENERGIJA </dc:title>
  <dc:creator>Gabi Marin</dc:creator>
  <cp:lastModifiedBy>Gabi Marin</cp:lastModifiedBy>
  <cp:revision>7</cp:revision>
  <dcterms:created xsi:type="dcterms:W3CDTF">2020-04-21T16:35:22Z</dcterms:created>
  <dcterms:modified xsi:type="dcterms:W3CDTF">2020-04-21T17:40:09Z</dcterms:modified>
</cp:coreProperties>
</file>