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A61F19-2159-4BB2-9835-197EC31B084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2D8EF03-E9A0-4649-99AC-45C03FF415FC}">
      <dgm:prSet/>
      <dgm:spPr/>
      <dgm:t>
        <a:bodyPr/>
        <a:lstStyle/>
        <a:p>
          <a:r>
            <a:rPr lang="hr-HR" dirty="0"/>
            <a:t>- </a:t>
          </a:r>
          <a:endParaRPr lang="en-US" dirty="0"/>
        </a:p>
      </dgm:t>
    </dgm:pt>
    <dgm:pt modelId="{D786F14E-3113-44AC-895F-D6A04D549297}" type="parTrans" cxnId="{97101A07-3B18-4877-A25E-1BA0807C3C90}">
      <dgm:prSet/>
      <dgm:spPr/>
      <dgm:t>
        <a:bodyPr/>
        <a:lstStyle/>
        <a:p>
          <a:endParaRPr lang="en-US"/>
        </a:p>
      </dgm:t>
    </dgm:pt>
    <dgm:pt modelId="{247C942A-44F1-4DB9-AAF3-CADB82D1CEE3}" type="sibTrans" cxnId="{97101A07-3B18-4877-A25E-1BA0807C3C90}">
      <dgm:prSet/>
      <dgm:spPr/>
      <dgm:t>
        <a:bodyPr/>
        <a:lstStyle/>
        <a:p>
          <a:endParaRPr lang="en-US"/>
        </a:p>
      </dgm:t>
    </dgm:pt>
    <dgm:pt modelId="{54DB1EA4-5B40-44AF-8087-9F1094272AE8}">
      <dgm:prSet/>
      <dgm:spPr/>
      <dgm:t>
        <a:bodyPr/>
        <a:lstStyle/>
        <a:p>
          <a:r>
            <a:rPr lang="hr-HR" dirty="0"/>
            <a:t>-</a:t>
          </a:r>
          <a:endParaRPr lang="en-US" dirty="0"/>
        </a:p>
      </dgm:t>
    </dgm:pt>
    <dgm:pt modelId="{AFA5D2A3-F20A-4D17-A91D-EFE3E2DE7B72}" type="parTrans" cxnId="{AA594DDA-9D4C-443B-B74B-CBB617B474FB}">
      <dgm:prSet/>
      <dgm:spPr/>
      <dgm:t>
        <a:bodyPr/>
        <a:lstStyle/>
        <a:p>
          <a:endParaRPr lang="en-US"/>
        </a:p>
      </dgm:t>
    </dgm:pt>
    <dgm:pt modelId="{7F6CAEAA-6B86-4356-9EC3-345A553D9BC9}" type="sibTrans" cxnId="{AA594DDA-9D4C-443B-B74B-CBB617B474FB}">
      <dgm:prSet/>
      <dgm:spPr/>
      <dgm:t>
        <a:bodyPr/>
        <a:lstStyle/>
        <a:p>
          <a:endParaRPr lang="en-US"/>
        </a:p>
      </dgm:t>
    </dgm:pt>
    <dgm:pt modelId="{973626F8-B523-4AC6-8908-210DCD9DC6FB}">
      <dgm:prSet/>
      <dgm:spPr/>
      <dgm:t>
        <a:bodyPr/>
        <a:lstStyle/>
        <a:p>
          <a:r>
            <a:rPr lang="hr-HR" dirty="0"/>
            <a:t>-</a:t>
          </a:r>
          <a:endParaRPr lang="en-US" dirty="0"/>
        </a:p>
      </dgm:t>
    </dgm:pt>
    <dgm:pt modelId="{6D41B450-8908-45E9-B0F4-D3883F555806}" type="parTrans" cxnId="{A7600FC3-3B0B-4CCE-AFE5-3694D61B567B}">
      <dgm:prSet/>
      <dgm:spPr/>
      <dgm:t>
        <a:bodyPr/>
        <a:lstStyle/>
        <a:p>
          <a:endParaRPr lang="en-US"/>
        </a:p>
      </dgm:t>
    </dgm:pt>
    <dgm:pt modelId="{EC5CAE08-A96F-4A44-88CB-5A776C192448}" type="sibTrans" cxnId="{A7600FC3-3B0B-4CCE-AFE5-3694D61B567B}">
      <dgm:prSet/>
      <dgm:spPr/>
      <dgm:t>
        <a:bodyPr/>
        <a:lstStyle/>
        <a:p>
          <a:endParaRPr lang="en-US"/>
        </a:p>
      </dgm:t>
    </dgm:pt>
    <dgm:pt modelId="{276EFB55-C309-45CB-951F-8155D165CD6B}">
      <dgm:prSet/>
      <dgm:spPr/>
      <dgm:t>
        <a:bodyPr/>
        <a:lstStyle/>
        <a:p>
          <a:r>
            <a:rPr lang="hr-HR" dirty="0"/>
            <a:t>-</a:t>
          </a:r>
          <a:endParaRPr lang="en-US" dirty="0"/>
        </a:p>
      </dgm:t>
    </dgm:pt>
    <dgm:pt modelId="{F8E2394C-9F35-487D-8EB9-098BA0B16048}" type="parTrans" cxnId="{EA0F8662-6A19-4E3B-8D91-0EA15B5EFF3F}">
      <dgm:prSet/>
      <dgm:spPr/>
      <dgm:t>
        <a:bodyPr/>
        <a:lstStyle/>
        <a:p>
          <a:endParaRPr lang="en-US"/>
        </a:p>
      </dgm:t>
    </dgm:pt>
    <dgm:pt modelId="{878CF557-4438-4EF8-9C86-129520F98706}" type="sibTrans" cxnId="{EA0F8662-6A19-4E3B-8D91-0EA15B5EFF3F}">
      <dgm:prSet/>
      <dgm:spPr/>
      <dgm:t>
        <a:bodyPr/>
        <a:lstStyle/>
        <a:p>
          <a:endParaRPr lang="en-US"/>
        </a:p>
      </dgm:t>
    </dgm:pt>
    <dgm:pt modelId="{3539D8F8-01D0-4603-AE78-9933939CDBFC}">
      <dgm:prSet/>
      <dgm:spPr/>
      <dgm:t>
        <a:bodyPr/>
        <a:lstStyle/>
        <a:p>
          <a:r>
            <a:rPr lang="hr-HR" dirty="0"/>
            <a:t>-</a:t>
          </a:r>
          <a:endParaRPr lang="en-US" dirty="0"/>
        </a:p>
      </dgm:t>
    </dgm:pt>
    <dgm:pt modelId="{73C28D1C-44B3-4F04-B542-13321F7F255C}" type="parTrans" cxnId="{B759193B-930E-4E7A-9F58-C2F277906DF0}">
      <dgm:prSet/>
      <dgm:spPr/>
      <dgm:t>
        <a:bodyPr/>
        <a:lstStyle/>
        <a:p>
          <a:endParaRPr lang="en-US"/>
        </a:p>
      </dgm:t>
    </dgm:pt>
    <dgm:pt modelId="{3ED6322D-99EA-47B0-8D9B-972A3E0A0F36}" type="sibTrans" cxnId="{B759193B-930E-4E7A-9F58-C2F277906DF0}">
      <dgm:prSet/>
      <dgm:spPr/>
      <dgm:t>
        <a:bodyPr/>
        <a:lstStyle/>
        <a:p>
          <a:endParaRPr lang="en-US"/>
        </a:p>
      </dgm:t>
    </dgm:pt>
    <dgm:pt modelId="{1CA14A43-BEDB-42DA-B3DF-F706B1891F85}" type="pres">
      <dgm:prSet presAssocID="{17A61F19-2159-4BB2-9835-197EC31B0846}" presName="linear" presStyleCnt="0">
        <dgm:presLayoutVars>
          <dgm:animLvl val="lvl"/>
          <dgm:resizeHandles val="exact"/>
        </dgm:presLayoutVars>
      </dgm:prSet>
      <dgm:spPr/>
    </dgm:pt>
    <dgm:pt modelId="{EB0F8F1E-FE48-4CF7-93B2-14575F6F407C}" type="pres">
      <dgm:prSet presAssocID="{52D8EF03-E9A0-4649-99AC-45C03FF415F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42657E0-8179-44E4-8632-3233572F024C}" type="pres">
      <dgm:prSet presAssocID="{247C942A-44F1-4DB9-AAF3-CADB82D1CEE3}" presName="spacer" presStyleCnt="0"/>
      <dgm:spPr/>
    </dgm:pt>
    <dgm:pt modelId="{5E309733-25DD-4B4A-BF92-83078B5B1BE5}" type="pres">
      <dgm:prSet presAssocID="{54DB1EA4-5B40-44AF-8087-9F1094272AE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B4FC2D9-B4A6-47F5-96EF-9AC0BAA327E0}" type="pres">
      <dgm:prSet presAssocID="{7F6CAEAA-6B86-4356-9EC3-345A553D9BC9}" presName="spacer" presStyleCnt="0"/>
      <dgm:spPr/>
    </dgm:pt>
    <dgm:pt modelId="{95FBC98D-2D3D-4107-A94F-470F77B4CE75}" type="pres">
      <dgm:prSet presAssocID="{973626F8-B523-4AC6-8908-210DCD9DC6F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AAA8BF2-FE39-4F90-A1F9-DDFB7352ECF0}" type="pres">
      <dgm:prSet presAssocID="{EC5CAE08-A96F-4A44-88CB-5A776C192448}" presName="spacer" presStyleCnt="0"/>
      <dgm:spPr/>
    </dgm:pt>
    <dgm:pt modelId="{9DD05324-0114-4504-A5A3-CA5D4FB78122}" type="pres">
      <dgm:prSet presAssocID="{276EFB55-C309-45CB-951F-8155D165CD6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2336246-0D0E-4738-AEAB-E7144D52C888}" type="pres">
      <dgm:prSet presAssocID="{878CF557-4438-4EF8-9C86-129520F98706}" presName="spacer" presStyleCnt="0"/>
      <dgm:spPr/>
    </dgm:pt>
    <dgm:pt modelId="{D9DF19FF-5310-4A59-AD00-BE6601B7AF70}" type="pres">
      <dgm:prSet presAssocID="{3539D8F8-01D0-4603-AE78-9933939CDBF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7101A07-3B18-4877-A25E-1BA0807C3C90}" srcId="{17A61F19-2159-4BB2-9835-197EC31B0846}" destId="{52D8EF03-E9A0-4649-99AC-45C03FF415FC}" srcOrd="0" destOrd="0" parTransId="{D786F14E-3113-44AC-895F-D6A04D549297}" sibTransId="{247C942A-44F1-4DB9-AAF3-CADB82D1CEE3}"/>
    <dgm:cxn modelId="{FC5D231B-7CAC-497C-9D8F-84A875C9B573}" type="presOf" srcId="{52D8EF03-E9A0-4649-99AC-45C03FF415FC}" destId="{EB0F8F1E-FE48-4CF7-93B2-14575F6F407C}" srcOrd="0" destOrd="0" presId="urn:microsoft.com/office/officeart/2005/8/layout/vList2"/>
    <dgm:cxn modelId="{B759193B-930E-4E7A-9F58-C2F277906DF0}" srcId="{17A61F19-2159-4BB2-9835-197EC31B0846}" destId="{3539D8F8-01D0-4603-AE78-9933939CDBFC}" srcOrd="4" destOrd="0" parTransId="{73C28D1C-44B3-4F04-B542-13321F7F255C}" sibTransId="{3ED6322D-99EA-47B0-8D9B-972A3E0A0F36}"/>
    <dgm:cxn modelId="{EA0F8662-6A19-4E3B-8D91-0EA15B5EFF3F}" srcId="{17A61F19-2159-4BB2-9835-197EC31B0846}" destId="{276EFB55-C309-45CB-951F-8155D165CD6B}" srcOrd="3" destOrd="0" parTransId="{F8E2394C-9F35-487D-8EB9-098BA0B16048}" sibTransId="{878CF557-4438-4EF8-9C86-129520F98706}"/>
    <dgm:cxn modelId="{F09D6F70-4CB9-482C-8E27-1EEDFF4E314B}" type="presOf" srcId="{3539D8F8-01D0-4603-AE78-9933939CDBFC}" destId="{D9DF19FF-5310-4A59-AD00-BE6601B7AF70}" srcOrd="0" destOrd="0" presId="urn:microsoft.com/office/officeart/2005/8/layout/vList2"/>
    <dgm:cxn modelId="{80641A77-C1F7-4C53-AE37-2D728BCE169C}" type="presOf" srcId="{17A61F19-2159-4BB2-9835-197EC31B0846}" destId="{1CA14A43-BEDB-42DA-B3DF-F706B1891F85}" srcOrd="0" destOrd="0" presId="urn:microsoft.com/office/officeart/2005/8/layout/vList2"/>
    <dgm:cxn modelId="{B2D5A97E-C511-4D8A-88A4-1294C6AC6174}" type="presOf" srcId="{54DB1EA4-5B40-44AF-8087-9F1094272AE8}" destId="{5E309733-25DD-4B4A-BF92-83078B5B1BE5}" srcOrd="0" destOrd="0" presId="urn:microsoft.com/office/officeart/2005/8/layout/vList2"/>
    <dgm:cxn modelId="{8D3735B3-306B-4410-A634-8AC3F4387287}" type="presOf" srcId="{973626F8-B523-4AC6-8908-210DCD9DC6FB}" destId="{95FBC98D-2D3D-4107-A94F-470F77B4CE75}" srcOrd="0" destOrd="0" presId="urn:microsoft.com/office/officeart/2005/8/layout/vList2"/>
    <dgm:cxn modelId="{1D100AC3-0F17-400D-886D-666D33EDA0DE}" type="presOf" srcId="{276EFB55-C309-45CB-951F-8155D165CD6B}" destId="{9DD05324-0114-4504-A5A3-CA5D4FB78122}" srcOrd="0" destOrd="0" presId="urn:microsoft.com/office/officeart/2005/8/layout/vList2"/>
    <dgm:cxn modelId="{A7600FC3-3B0B-4CCE-AFE5-3694D61B567B}" srcId="{17A61F19-2159-4BB2-9835-197EC31B0846}" destId="{973626F8-B523-4AC6-8908-210DCD9DC6FB}" srcOrd="2" destOrd="0" parTransId="{6D41B450-8908-45E9-B0F4-D3883F555806}" sibTransId="{EC5CAE08-A96F-4A44-88CB-5A776C192448}"/>
    <dgm:cxn modelId="{AA594DDA-9D4C-443B-B74B-CBB617B474FB}" srcId="{17A61F19-2159-4BB2-9835-197EC31B0846}" destId="{54DB1EA4-5B40-44AF-8087-9F1094272AE8}" srcOrd="1" destOrd="0" parTransId="{AFA5D2A3-F20A-4D17-A91D-EFE3E2DE7B72}" sibTransId="{7F6CAEAA-6B86-4356-9EC3-345A553D9BC9}"/>
    <dgm:cxn modelId="{C52D0AB7-0BAA-4B39-945A-AF5F61F03B3A}" type="presParOf" srcId="{1CA14A43-BEDB-42DA-B3DF-F706B1891F85}" destId="{EB0F8F1E-FE48-4CF7-93B2-14575F6F407C}" srcOrd="0" destOrd="0" presId="urn:microsoft.com/office/officeart/2005/8/layout/vList2"/>
    <dgm:cxn modelId="{F85E9C2E-9E97-4387-A22E-458D99E13B4B}" type="presParOf" srcId="{1CA14A43-BEDB-42DA-B3DF-F706B1891F85}" destId="{542657E0-8179-44E4-8632-3233572F024C}" srcOrd="1" destOrd="0" presId="urn:microsoft.com/office/officeart/2005/8/layout/vList2"/>
    <dgm:cxn modelId="{88654996-9F7C-49B0-A75A-AE34BD0CE5FB}" type="presParOf" srcId="{1CA14A43-BEDB-42DA-B3DF-F706B1891F85}" destId="{5E309733-25DD-4B4A-BF92-83078B5B1BE5}" srcOrd="2" destOrd="0" presId="urn:microsoft.com/office/officeart/2005/8/layout/vList2"/>
    <dgm:cxn modelId="{97DA6369-BADD-43D9-960C-F470BCCD4DAC}" type="presParOf" srcId="{1CA14A43-BEDB-42DA-B3DF-F706B1891F85}" destId="{6B4FC2D9-B4A6-47F5-96EF-9AC0BAA327E0}" srcOrd="3" destOrd="0" presId="urn:microsoft.com/office/officeart/2005/8/layout/vList2"/>
    <dgm:cxn modelId="{C3EDEB0F-935D-4709-B545-5AFB5D762716}" type="presParOf" srcId="{1CA14A43-BEDB-42DA-B3DF-F706B1891F85}" destId="{95FBC98D-2D3D-4107-A94F-470F77B4CE75}" srcOrd="4" destOrd="0" presId="urn:microsoft.com/office/officeart/2005/8/layout/vList2"/>
    <dgm:cxn modelId="{835CFF49-3B45-48C2-B05D-BC19977DB552}" type="presParOf" srcId="{1CA14A43-BEDB-42DA-B3DF-F706B1891F85}" destId="{DAAA8BF2-FE39-4F90-A1F9-DDFB7352ECF0}" srcOrd="5" destOrd="0" presId="urn:microsoft.com/office/officeart/2005/8/layout/vList2"/>
    <dgm:cxn modelId="{101F3627-7D6C-4983-807D-8314D15A769A}" type="presParOf" srcId="{1CA14A43-BEDB-42DA-B3DF-F706B1891F85}" destId="{9DD05324-0114-4504-A5A3-CA5D4FB78122}" srcOrd="6" destOrd="0" presId="urn:microsoft.com/office/officeart/2005/8/layout/vList2"/>
    <dgm:cxn modelId="{0A23681D-579E-4E24-B805-B9B085EED636}" type="presParOf" srcId="{1CA14A43-BEDB-42DA-B3DF-F706B1891F85}" destId="{B2336246-0D0E-4738-AEAB-E7144D52C888}" srcOrd="7" destOrd="0" presId="urn:microsoft.com/office/officeart/2005/8/layout/vList2"/>
    <dgm:cxn modelId="{37366F2B-47C4-435A-9DEA-2E5D05EAE65E}" type="presParOf" srcId="{1CA14A43-BEDB-42DA-B3DF-F706B1891F85}" destId="{D9DF19FF-5310-4A59-AD00-BE6601B7AF7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F8F1E-FE48-4CF7-93B2-14575F6F407C}">
      <dsp:nvSpPr>
        <dsp:cNvPr id="0" name=""/>
        <dsp:cNvSpPr/>
      </dsp:nvSpPr>
      <dsp:spPr>
        <a:xfrm>
          <a:off x="0" y="9114"/>
          <a:ext cx="10058399" cy="6844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 </a:t>
          </a:r>
          <a:endParaRPr lang="en-US" sz="3000" kern="1200" dirty="0"/>
        </a:p>
      </dsp:txBody>
      <dsp:txXfrm>
        <a:off x="33412" y="42526"/>
        <a:ext cx="9991575" cy="617626"/>
      </dsp:txXfrm>
    </dsp:sp>
    <dsp:sp modelId="{5E309733-25DD-4B4A-BF92-83078B5B1BE5}">
      <dsp:nvSpPr>
        <dsp:cNvPr id="0" name=""/>
        <dsp:cNvSpPr/>
      </dsp:nvSpPr>
      <dsp:spPr>
        <a:xfrm>
          <a:off x="0" y="779964"/>
          <a:ext cx="10058399" cy="684450"/>
        </a:xfrm>
        <a:prstGeom prst="roundRect">
          <a:avLst/>
        </a:prstGeom>
        <a:solidFill>
          <a:schemeClr val="accent2">
            <a:hueOff val="-375178"/>
            <a:satOff val="-2263"/>
            <a:lumOff val="68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</a:t>
          </a:r>
          <a:endParaRPr lang="en-US" sz="3000" kern="1200" dirty="0"/>
        </a:p>
      </dsp:txBody>
      <dsp:txXfrm>
        <a:off x="33412" y="813376"/>
        <a:ext cx="9991575" cy="617626"/>
      </dsp:txXfrm>
    </dsp:sp>
    <dsp:sp modelId="{95FBC98D-2D3D-4107-A94F-470F77B4CE75}">
      <dsp:nvSpPr>
        <dsp:cNvPr id="0" name=""/>
        <dsp:cNvSpPr/>
      </dsp:nvSpPr>
      <dsp:spPr>
        <a:xfrm>
          <a:off x="0" y="1550814"/>
          <a:ext cx="10058399" cy="684450"/>
        </a:xfrm>
        <a:prstGeom prst="roundRect">
          <a:avLst/>
        </a:prstGeom>
        <a:solidFill>
          <a:schemeClr val="accent2">
            <a:hueOff val="-750355"/>
            <a:satOff val="-4526"/>
            <a:lumOff val="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</a:t>
          </a:r>
          <a:endParaRPr lang="en-US" sz="3000" kern="1200" dirty="0"/>
        </a:p>
      </dsp:txBody>
      <dsp:txXfrm>
        <a:off x="33412" y="1584226"/>
        <a:ext cx="9991575" cy="617626"/>
      </dsp:txXfrm>
    </dsp:sp>
    <dsp:sp modelId="{9DD05324-0114-4504-A5A3-CA5D4FB78122}">
      <dsp:nvSpPr>
        <dsp:cNvPr id="0" name=""/>
        <dsp:cNvSpPr/>
      </dsp:nvSpPr>
      <dsp:spPr>
        <a:xfrm>
          <a:off x="0" y="2321665"/>
          <a:ext cx="10058399" cy="684450"/>
        </a:xfrm>
        <a:prstGeom prst="roundRect">
          <a:avLst/>
        </a:prstGeom>
        <a:solidFill>
          <a:schemeClr val="accent2">
            <a:hueOff val="-1125533"/>
            <a:satOff val="-6788"/>
            <a:lumOff val="20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</a:t>
          </a:r>
          <a:endParaRPr lang="en-US" sz="3000" kern="1200" dirty="0"/>
        </a:p>
      </dsp:txBody>
      <dsp:txXfrm>
        <a:off x="33412" y="2355077"/>
        <a:ext cx="9991575" cy="617626"/>
      </dsp:txXfrm>
    </dsp:sp>
    <dsp:sp modelId="{D9DF19FF-5310-4A59-AD00-BE6601B7AF70}">
      <dsp:nvSpPr>
        <dsp:cNvPr id="0" name=""/>
        <dsp:cNvSpPr/>
      </dsp:nvSpPr>
      <dsp:spPr>
        <a:xfrm>
          <a:off x="0" y="3092515"/>
          <a:ext cx="10058399" cy="684450"/>
        </a:xfrm>
        <a:prstGeom prst="roundRect">
          <a:avLst/>
        </a:prstGeom>
        <a:solidFill>
          <a:schemeClr val="accent2">
            <a:hueOff val="-1500710"/>
            <a:satOff val="-9051"/>
            <a:lumOff val="27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</a:t>
          </a:r>
          <a:endParaRPr lang="en-US" sz="3000" kern="1200" dirty="0"/>
        </a:p>
      </dsp:txBody>
      <dsp:txXfrm>
        <a:off x="33412" y="3125927"/>
        <a:ext cx="9991575" cy="617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3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2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6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2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0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2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9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5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0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59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5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7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hr.wikipedia.org/wiki/Mahovnja%C4%8D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71E8EE-0C03-4BCC-B92E-B4018033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15708"/>
          <a:stretch/>
        </p:blipFill>
        <p:spPr>
          <a:xfrm>
            <a:off x="-1" y="10"/>
            <a:ext cx="12188826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FAA5E8C-79F3-433F-92F1-B2337B580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4202" y="758952"/>
            <a:ext cx="5701477" cy="356616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MAHOVINE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3678DF-C927-497D-81A9-165E49A03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4201" y="4645151"/>
            <a:ext cx="5704249" cy="1606003"/>
          </a:xfrm>
        </p:spPr>
        <p:txBody>
          <a:bodyPr>
            <a:normAutofit lnSpcReduction="10000"/>
          </a:bodyPr>
          <a:lstStyle/>
          <a:p>
            <a:r>
              <a:rPr lang="hr-HR" dirty="0"/>
              <a:t>Istraživački seminar</a:t>
            </a:r>
          </a:p>
          <a:p>
            <a:r>
              <a:rPr lang="hr-HR" dirty="0"/>
              <a:t>Ime i prezime:</a:t>
            </a:r>
          </a:p>
          <a:p>
            <a:r>
              <a:rPr lang="hr-HR" dirty="0"/>
              <a:t>RAZRED:</a:t>
            </a:r>
          </a:p>
          <a:p>
            <a:endParaRPr lang="hr-HR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5FBD20C-DCED-4E97-9C65-AA32D674C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5536"/>
            <a:ext cx="4653435" cy="4546928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395760A5-96D3-4B3D-BD80-4883D9F494A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28907"/>
          <a:stretch/>
        </p:blipFill>
        <p:spPr>
          <a:xfrm>
            <a:off x="20" y="1321308"/>
            <a:ext cx="4489684" cy="4215384"/>
          </a:xfrm>
          <a:prstGeom prst="rect">
            <a:avLst/>
          </a:prstGeom>
        </p:spPr>
      </p:pic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25037" y="4474741"/>
            <a:ext cx="555814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49225A3D-AE92-47FB-9686-B6A7FFC89200}"/>
              </a:ext>
            </a:extLst>
          </p:cNvPr>
          <p:cNvSpPr txBox="1"/>
          <p:nvPr/>
        </p:nvSpPr>
        <p:spPr>
          <a:xfrm>
            <a:off x="2201898" y="5336637"/>
            <a:ext cx="228780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 dirty="0">
                <a:solidFill>
                  <a:srgbClr val="FFFFFF"/>
                </a:solidFill>
                <a:hlinkClick r:id="rId4" tooltip="https://hr.wikipedia.org/wiki/Mahovnja%C4%8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hr-HR" sz="700" dirty="0">
                <a:solidFill>
                  <a:srgbClr val="FFFFFF"/>
                </a:solidFill>
              </a:rPr>
              <a:t> korisnika Nepoznat autor: licenca </a:t>
            </a:r>
            <a:r>
              <a:rPr lang="hr-HR" sz="700" dirty="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hr-HR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786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52020B7D-2069-47A9-B35F-D84D3DCEB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Popis literature:</a:t>
            </a:r>
            <a:br>
              <a:rPr lang="hr-HR" dirty="0">
                <a:solidFill>
                  <a:srgbClr val="FFFFFF"/>
                </a:solidFill>
              </a:rPr>
            </a:br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D9557C08-8B78-4783-ABED-8216EB207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 lnSpcReduction="10000"/>
          </a:bodyPr>
          <a:lstStyle/>
          <a:p>
            <a:r>
              <a:rPr lang="hr-HR" dirty="0"/>
              <a:t>1</a:t>
            </a:r>
          </a:p>
          <a:p>
            <a:r>
              <a:rPr lang="hr-HR" dirty="0"/>
              <a:t>2</a:t>
            </a:r>
          </a:p>
          <a:p>
            <a:r>
              <a:rPr lang="hr-HR" dirty="0"/>
              <a:t>3</a:t>
            </a:r>
          </a:p>
          <a:p>
            <a:r>
              <a:rPr lang="hr-HR" dirty="0"/>
              <a:t>4</a:t>
            </a:r>
          </a:p>
          <a:p>
            <a:r>
              <a:rPr lang="hr-HR" dirty="0"/>
              <a:t>5</a:t>
            </a:r>
          </a:p>
          <a:p>
            <a:r>
              <a:rPr lang="hr-HR" dirty="0"/>
              <a:t>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568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35B5EC-1815-449D-A253-78C3C513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68813"/>
            <a:ext cx="10058400" cy="1090246"/>
          </a:xfrm>
        </p:spPr>
        <p:txBody>
          <a:bodyPr/>
          <a:lstStyle/>
          <a:p>
            <a:r>
              <a:rPr lang="hr-HR" dirty="0"/>
              <a:t>Kriteriji vrednovanja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BAB008EC-835E-446A-9B0D-743ACDA779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645626"/>
              </p:ext>
            </p:extLst>
          </p:nvPr>
        </p:nvGraphicFramePr>
        <p:xfrm>
          <a:off x="337626" y="1259059"/>
          <a:ext cx="11418947" cy="5192059"/>
        </p:xfrm>
        <a:graphic>
          <a:graphicData uri="http://schemas.openxmlformats.org/drawingml/2006/table">
            <a:tbl>
              <a:tblPr firstRow="1" firstCol="1" bandRow="1"/>
              <a:tblGrid>
                <a:gridCol w="2542544">
                  <a:extLst>
                    <a:ext uri="{9D8B030D-6E8A-4147-A177-3AD203B41FA5}">
                      <a16:colId xmlns:a16="http://schemas.microsoft.com/office/drawing/2014/main" val="668053586"/>
                    </a:ext>
                  </a:extLst>
                </a:gridCol>
                <a:gridCol w="2542544">
                  <a:extLst>
                    <a:ext uri="{9D8B030D-6E8A-4147-A177-3AD203B41FA5}">
                      <a16:colId xmlns:a16="http://schemas.microsoft.com/office/drawing/2014/main" val="428456993"/>
                    </a:ext>
                  </a:extLst>
                </a:gridCol>
                <a:gridCol w="2543667">
                  <a:extLst>
                    <a:ext uri="{9D8B030D-6E8A-4147-A177-3AD203B41FA5}">
                      <a16:colId xmlns:a16="http://schemas.microsoft.com/office/drawing/2014/main" val="2214653781"/>
                    </a:ext>
                  </a:extLst>
                </a:gridCol>
                <a:gridCol w="3790192">
                  <a:extLst>
                    <a:ext uri="{9D8B030D-6E8A-4147-A177-3AD203B41FA5}">
                      <a16:colId xmlns:a16="http://schemas.microsoft.com/office/drawing/2014/main" val="3201331447"/>
                    </a:ext>
                  </a:extLst>
                </a:gridCol>
              </a:tblGrid>
              <a:tr h="398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BODA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BODA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BOD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496252"/>
                  </a:ext>
                </a:extLst>
              </a:tr>
              <a:tr h="1097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Točnost napisanih odgovora 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Svi odgovori su uglavnom točni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nekim pitanjima nedostaju konkretni odgovori. Previše ili premalo teksta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Većina odgovora nije točna ILI NEMA odgovora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1391"/>
                  </a:ext>
                </a:extLst>
              </a:tr>
              <a:tr h="1097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Pretraživanje i selekcija informacija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Učenik/učenica pokazuje vještinu selekcije informacija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Pojedini odgovori nisu potkrijepljeni najrelevantnijim podacima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pretraživanje informacija trebalo je uložiti više truda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39707"/>
                  </a:ext>
                </a:extLst>
              </a:tr>
              <a:tr h="1097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Sekcija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Svi dijelovi biljke su prikazani slikom i ispravno označeni 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Pojedini biljni dijelovi nisu izdvojeni ili označeni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Nedostaju dijelovi biljke ili korištena biljka nije predstavnik tražene skupine biljaka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29515"/>
                  </a:ext>
                </a:extLst>
              </a:tr>
              <a:tr h="1374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Izvori podataka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Izvori u popisu literature su primjereni dobi i znanstveno utemeljeni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Pojedini izvori u popisu literature nisu primjereni dobi i predznanju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Izvori nisu pouzdani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429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281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613DE20-D31D-412A-BDBD-2AB6372D9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Prije slanja…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36BCC3-21B6-4C15-BE15-5D1A61341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 marL="304747" lvl="0" indent="-304747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FontTx/>
              <a:buChar char="-"/>
            </a:pPr>
            <a:r>
              <a:rPr lang="hr-HR" dirty="0">
                <a:latin typeface="Constantia"/>
              </a:rPr>
              <a:t>imenuj prezentaciju sa svojim imenom i prezimenom</a:t>
            </a:r>
          </a:p>
          <a:p>
            <a:pPr marL="304747" lvl="0" indent="-304747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FontTx/>
              <a:buChar char="-"/>
            </a:pPr>
            <a:r>
              <a:rPr lang="hr-HR" dirty="0">
                <a:latin typeface="Constantia"/>
              </a:rPr>
              <a:t>provjeri zadovoljava li tvoja prezentacija kriterije</a:t>
            </a:r>
          </a:p>
          <a:p>
            <a:pPr marL="304747" lvl="0" indent="-304747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FontTx/>
              <a:buChar char="-"/>
            </a:pPr>
            <a:r>
              <a:rPr lang="hr-HR" dirty="0">
                <a:latin typeface="Constantia"/>
              </a:rPr>
              <a:t>PPT pošalji u Microsoft teams, kanal općenito – ZADACI</a:t>
            </a:r>
          </a:p>
          <a:p>
            <a:pPr marL="304747" lvl="0" indent="-304747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FontTx/>
              <a:buChar char="-"/>
            </a:pPr>
            <a:endParaRPr lang="hr-HR" dirty="0">
              <a:latin typeface="Constantia"/>
            </a:endParaRPr>
          </a:p>
          <a:p>
            <a:pPr marL="0" lvl="0" indent="0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None/>
            </a:pPr>
            <a:r>
              <a:rPr lang="hr-HR" dirty="0">
                <a:latin typeface="Constantia"/>
              </a:rPr>
              <a:t>Želim vam mnogo uspjeha!</a:t>
            </a:r>
          </a:p>
          <a:p>
            <a:endParaRPr lang="hr-H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712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C48D3B-A6D8-47B3-9638-6E91AAE0C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Uputa za nastavnika</a:t>
            </a:r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073DD791-CAD9-463A-B36D-AEEDC2F0824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hr-HR" i="1" cap="none" dirty="0"/>
              <a:t>U nastavku je primjer istraživačkog seminara koji od učenika zahtijeva pretraživanje informacija u kućnom okruženju te odgovaranje na zadana pitanja. Naravno, ukoliko želite primijeniti individualizirani pristup, stupanj podrške prilagodite brisanjem ili dodavanjem zadataka, promjenom njihove kognitivne zahtjevnosti i dr. Zadatak koji se odnosi na pronalazak i sekciju biljke također prilagodite mjestu stanovanja učenika. Kako biste vrednovali rad učenika na posljednjem slajdu su i rubrike za vrednovanje. Broj bodova preinačite u ocjenu prema vlastitim kriterijima. Nastavnik treba upoznati učenike s kriterijima vrednovanja na početku rada.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r-HR" i="1" cap="none" dirty="0"/>
              <a:t>S poštovanjem,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i="1" dirty="0"/>
              <a:t>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8374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3224F0D-CC35-4C32-9743-A21B679E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1" y="286603"/>
            <a:ext cx="11535507" cy="1450757"/>
          </a:xfrm>
        </p:spPr>
        <p:txBody>
          <a:bodyPr>
            <a:normAutofit/>
          </a:bodyPr>
          <a:lstStyle/>
          <a:p>
            <a:r>
              <a:rPr lang="hr-HR" sz="4400" dirty="0"/>
              <a:t>1. Navedi osnovna obilježja MAHOVINA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Rezervirano mjesto sadržaja 2">
            <a:extLst>
              <a:ext uri="{FF2B5EF4-FFF2-40B4-BE49-F238E27FC236}">
                <a16:creationId xmlns:a16="http://schemas.microsoft.com/office/drawing/2014/main" id="{D232B2A5-1EDE-435B-86FF-49B2A4A23D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74720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650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D2A1E9-4B8B-43AA-870A-CC856B34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2. Potraži primjerak mahovine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85FF4A-815E-482F-AB01-B7EA7DC96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SLIKA mahovine na tvom dlanu </a:t>
            </a:r>
          </a:p>
        </p:txBody>
      </p:sp>
    </p:spTree>
    <p:extLst>
      <p:ext uri="{BB962C8B-B14F-4D97-AF65-F5344CB8AC3E}">
        <p14:creationId xmlns:p14="http://schemas.microsoft.com/office/powerpoint/2010/main" val="154122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D8A6E0A-3222-4D95-8700-6D2BFD789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hr-HR" sz="3800" dirty="0">
                <a:solidFill>
                  <a:srgbClr val="FFFFFF"/>
                </a:solidFill>
              </a:rPr>
              <a:t>3. Sekcija </a:t>
            </a:r>
            <a:br>
              <a:rPr lang="hr-HR" sz="3800" dirty="0">
                <a:solidFill>
                  <a:srgbClr val="FFFFFF"/>
                </a:solidFill>
              </a:rPr>
            </a:br>
            <a:r>
              <a:rPr lang="hr-HR" sz="3800" dirty="0">
                <a:solidFill>
                  <a:srgbClr val="FFFFFF"/>
                </a:solidFill>
              </a:rPr>
              <a:t>    Izdvoji glavne dijelove pincetom, poslikaj i označi!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26E924-FB52-4601-9FC4-CB25D92FE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25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AFB459-E624-4499-AF3D-C9B30607C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26946"/>
            <a:ext cx="10058400" cy="1450757"/>
          </a:xfrm>
        </p:spPr>
        <p:txBody>
          <a:bodyPr>
            <a:normAutofit/>
          </a:bodyPr>
          <a:lstStyle/>
          <a:p>
            <a:r>
              <a:rPr lang="hr-HR" sz="4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4. Opiši ciklus razmnožavanja mahovine</a:t>
            </a:r>
            <a:endParaRPr lang="hr-HR" sz="44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E5673A-105A-4202-8217-9CB473E18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7016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B78010B-EDAD-4388-9D06-F6DFF8F28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286603"/>
            <a:ext cx="11958229" cy="1450757"/>
          </a:xfrm>
        </p:spPr>
        <p:txBody>
          <a:bodyPr anchor="ctr">
            <a:normAutofit/>
          </a:bodyPr>
          <a:lstStyle/>
          <a:p>
            <a:r>
              <a:rPr lang="hr-HR" sz="3600" dirty="0">
                <a:solidFill>
                  <a:srgbClr val="FFFFFF"/>
                </a:solidFill>
              </a:rPr>
              <a:t>5. Pregledom literature istraži vrste mahovina koje rastu u</a:t>
            </a:r>
            <a:br>
              <a:rPr lang="hr-HR" sz="3600" dirty="0">
                <a:solidFill>
                  <a:srgbClr val="FFFFFF"/>
                </a:solidFill>
              </a:rPr>
            </a:br>
            <a:r>
              <a:rPr lang="hr-HR" sz="3600" dirty="0">
                <a:solidFill>
                  <a:srgbClr val="FFFFFF"/>
                </a:solidFill>
              </a:rPr>
              <a:t>    Dalmaciji*. Imenuj vrste.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6E83EEB-2AF9-4176-A3DC-2C4B93CAE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2675694"/>
            <a:ext cx="11684000" cy="37251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r-HR" sz="1800" dirty="0"/>
              <a:t>SLIKA                                                       SLIKA                                               SLIKA</a:t>
            </a:r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r>
              <a:rPr lang="hr-HR" sz="1800" dirty="0"/>
              <a:t>Izvori podataka:</a:t>
            </a:r>
          </a:p>
          <a:p>
            <a:pPr>
              <a:lnSpc>
                <a:spcPct val="100000"/>
              </a:lnSpc>
            </a:pPr>
            <a:r>
              <a:rPr lang="hr-HR" sz="1800" dirty="0"/>
              <a:t>*Slajd prilagodite zavičaju učenika.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347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6EBCD66-CC71-49C0-BFD9-8BE6B12EE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286603"/>
            <a:ext cx="11756572" cy="1450757"/>
          </a:xfrm>
        </p:spPr>
        <p:txBody>
          <a:bodyPr anchor="ctr"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6. Kakva je veza između mahovina i Plitvičkih jezera?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4ACBE6-E9A5-495F-BE20-6FB50E47F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5773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CAE49A-BECD-44CC-BFED-034DA24A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7. Istraži – Zbog čega su sve mahovine korisne?</a:t>
            </a:r>
            <a:endParaRPr lang="hr-HR" sz="40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2D5E9BF-4926-4731-B050-A8B613D97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292599"/>
          </a:xfrm>
        </p:spPr>
        <p:txBody>
          <a:bodyPr>
            <a:normAutofit fontScale="25000" lnSpcReduction="20000"/>
          </a:bodyPr>
          <a:lstStyle/>
          <a:p>
            <a:r>
              <a:rPr lang="hr-HR" sz="8000" dirty="0"/>
              <a:t>1.</a:t>
            </a:r>
          </a:p>
          <a:p>
            <a:r>
              <a:rPr lang="hr-HR" sz="8000" dirty="0"/>
              <a:t>2.</a:t>
            </a:r>
          </a:p>
          <a:p>
            <a:r>
              <a:rPr lang="hr-HR" sz="8000" dirty="0"/>
              <a:t>3.</a:t>
            </a:r>
          </a:p>
          <a:p>
            <a:r>
              <a:rPr lang="hr-HR" sz="8000" dirty="0"/>
              <a:t>4.</a:t>
            </a:r>
          </a:p>
          <a:p>
            <a:r>
              <a:rPr lang="hr-HR" sz="8000" dirty="0"/>
              <a:t>5.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sz="8000" dirty="0"/>
              <a:t>Izvori podataka:</a:t>
            </a:r>
          </a:p>
        </p:txBody>
      </p:sp>
    </p:spTree>
    <p:extLst>
      <p:ext uri="{BB962C8B-B14F-4D97-AF65-F5344CB8AC3E}">
        <p14:creationId xmlns:p14="http://schemas.microsoft.com/office/powerpoint/2010/main" val="40765489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23C27"/>
      </a:dk2>
      <a:lt2>
        <a:srgbClr val="E8E2E2"/>
      </a:lt2>
      <a:accent1>
        <a:srgbClr val="27B0B2"/>
      </a:accent1>
      <a:accent2>
        <a:srgbClr val="1CB678"/>
      </a:accent2>
      <a:accent3>
        <a:srgbClr val="28B842"/>
      </a:accent3>
      <a:accent4>
        <a:srgbClr val="41B81C"/>
      </a:accent4>
      <a:accent5>
        <a:srgbClr val="80AF27"/>
      </a:accent5>
      <a:accent6>
        <a:srgbClr val="ADA31A"/>
      </a:accent6>
      <a:hlink>
        <a:srgbClr val="5D8E2F"/>
      </a:hlink>
      <a:folHlink>
        <a:srgbClr val="7F7F7F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378</Words>
  <Application>Microsoft Office PowerPoint</Application>
  <PresentationFormat>Široki zaslon</PresentationFormat>
  <Paragraphs>80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Tw Cen MT</vt:lpstr>
      <vt:lpstr>RetrospectVTI</vt:lpstr>
      <vt:lpstr>MAHOVINE</vt:lpstr>
      <vt:lpstr>Uputa za nastavnika</vt:lpstr>
      <vt:lpstr>1. Navedi osnovna obilježja MAHOVINA</vt:lpstr>
      <vt:lpstr>2. Potraži primjerak mahovine</vt:lpstr>
      <vt:lpstr>3. Sekcija      Izdvoji glavne dijelove pincetom, poslikaj i označi!</vt:lpstr>
      <vt:lpstr>4. Opiši ciklus razmnožavanja mahovine</vt:lpstr>
      <vt:lpstr>5. Pregledom literature istraži vrste mahovina koje rastu u     Dalmaciji*. Imenuj vrste. </vt:lpstr>
      <vt:lpstr>6. Kakva je veza između mahovina i Plitvičkih jezera?</vt:lpstr>
      <vt:lpstr>7. Istraži – Zbog čega su sve mahovine korisne?</vt:lpstr>
      <vt:lpstr>Popis literature: </vt:lpstr>
      <vt:lpstr>Kriteriji vrednovanja</vt:lpstr>
      <vt:lpstr>Prije slanja…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MAHOVINE</dc:title>
  <dc:creator>Gabi Marin</dc:creator>
  <cp:lastModifiedBy>Gabi Marin</cp:lastModifiedBy>
  <cp:revision>5</cp:revision>
  <dcterms:created xsi:type="dcterms:W3CDTF">2020-04-21T18:55:43Z</dcterms:created>
  <dcterms:modified xsi:type="dcterms:W3CDTF">2020-04-21T19:52:42Z</dcterms:modified>
</cp:coreProperties>
</file>