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1" r:id="rId3"/>
    <p:sldId id="291" r:id="rId4"/>
    <p:sldId id="290" r:id="rId5"/>
    <p:sldId id="287" r:id="rId6"/>
    <p:sldId id="269" r:id="rId7"/>
    <p:sldId id="284" r:id="rId8"/>
    <p:sldId id="298" r:id="rId9"/>
    <p:sldId id="285" r:id="rId10"/>
    <p:sldId id="288" r:id="rId11"/>
    <p:sldId id="286" r:id="rId12"/>
    <p:sldId id="289" r:id="rId13"/>
    <p:sldId id="300" r:id="rId14"/>
    <p:sldId id="292" r:id="rId15"/>
    <p:sldId id="294" r:id="rId16"/>
    <p:sldId id="297" r:id="rId17"/>
    <p:sldId id="295" r:id="rId18"/>
    <p:sldId id="296" r:id="rId19"/>
    <p:sldId id="25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jela Marin" initials="GM" lastIdx="5" clrIdx="0">
    <p:extLst>
      <p:ext uri="{19B8F6BF-5375-455C-9EA6-DF929625EA0E}">
        <p15:presenceInfo xmlns:p15="http://schemas.microsoft.com/office/powerpoint/2012/main" userId="Gabrijela Marin" providerId="None"/>
      </p:ext>
    </p:extLst>
  </p:cmAuthor>
  <p:cmAuthor id="2" name="Angela Mazic" initials="AM" lastIdx="3" clrIdx="1">
    <p:extLst>
      <p:ext uri="{19B8F6BF-5375-455C-9EA6-DF929625EA0E}">
        <p15:presenceInfo xmlns:p15="http://schemas.microsoft.com/office/powerpoint/2012/main" userId="f7a611320fd4e8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ADFA6B-F75B-473B-828B-3A54B03ACA73}">
  <a:tblStyle styleId="{50ADFA6B-F75B-473B-828B-3A54B03ACA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69D01E-BC32-4049-B463-5C60D7B0CCD2}" styleName="Stil teme 2 - Isticanj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85676333504144E-2"/>
          <c:y val="2.7851022942813223E-2"/>
          <c:w val="0.71761592295095011"/>
          <c:h val="0.8384424159597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mjerenje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Tomislav</c:v>
                </c:pt>
                <c:pt idx="1">
                  <c:v>Katarina </c:v>
                </c:pt>
                <c:pt idx="2">
                  <c:v>Martina</c:v>
                </c:pt>
                <c:pt idx="3">
                  <c:v>Klara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66-43A9-B979-99264E6072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mjerenje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Tomislav</c:v>
                </c:pt>
                <c:pt idx="1">
                  <c:v>Katarina </c:v>
                </c:pt>
                <c:pt idx="2">
                  <c:v>Martina</c:v>
                </c:pt>
                <c:pt idx="3">
                  <c:v>Klara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25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66-43A9-B979-99264E6072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mjerenje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Tomislav</c:v>
                </c:pt>
                <c:pt idx="1">
                  <c:v>Katarina </c:v>
                </c:pt>
                <c:pt idx="2">
                  <c:v>Martina</c:v>
                </c:pt>
                <c:pt idx="3">
                  <c:v>Klara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27</c:v>
                </c:pt>
                <c:pt idx="1">
                  <c:v>26</c:v>
                </c:pt>
                <c:pt idx="2">
                  <c:v>28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66-43A9-B979-99264E6072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8450728"/>
        <c:axId val="338447592"/>
      </c:barChart>
      <c:catAx>
        <c:axId val="33845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447592"/>
        <c:crosses val="autoZero"/>
        <c:auto val="1"/>
        <c:lblAlgn val="ctr"/>
        <c:lblOffset val="100"/>
        <c:noMultiLvlLbl val="0"/>
      </c:catAx>
      <c:valAx>
        <c:axId val="338447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450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926509186351711"/>
          <c:y val="0.34338417183471537"/>
          <c:w val="0.2111265621613812"/>
          <c:h val="0.32783018411415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2175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111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571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175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36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38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48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62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74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5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66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1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465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73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3048000" y="1885950"/>
            <a:ext cx="6095999" cy="2561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</a:rPr>
              <a:t>CVRČAK – najljepša pjesma Mediterana</a:t>
            </a:r>
            <a:br>
              <a:rPr lang="hr-HR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</a:rPr>
            </a:br>
            <a:r>
              <a:rPr lang="hr-HR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</a:rPr>
              <a:t>SEMEP 2019.</a:t>
            </a:r>
            <a:endParaRPr dirty="0">
              <a:solidFill>
                <a:srgbClr val="002060"/>
              </a:solidFill>
              <a:latin typeface="Cookie" panose="02000000000000000000" pitchFamily="2" charset="0"/>
              <a:cs typeface="Kalinga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686752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Kako nastaje zvuk?</a:t>
            </a:r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04799" y="162429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cvrčalo – napeta kožica na zatku koju pokreće mišić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cvrče samo mužjaci i tako privlače ženke</a:t>
            </a:r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Cvrčak (Cicada) (1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6663.5"/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5213" y="37496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136633" y="136633"/>
            <a:ext cx="6867525" cy="1797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CVRČAK – razvojni ciklus 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53" y="1156138"/>
            <a:ext cx="2194469" cy="37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7866186" cy="8312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Terenski rad</a:t>
            </a:r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04799" y="1510473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hr-HR" dirty="0"/>
              <a:t>odlazak u borovu šumu</a:t>
            </a:r>
            <a:r>
              <a:rPr lang="hr-HR" i="1" dirty="0"/>
              <a:t> (</a:t>
            </a:r>
            <a:r>
              <a:rPr lang="hr-HR" i="1" dirty="0" err="1"/>
              <a:t>Pinus</a:t>
            </a:r>
            <a:r>
              <a:rPr lang="hr-HR" i="1" dirty="0"/>
              <a:t> </a:t>
            </a:r>
            <a:r>
              <a:rPr lang="hr-HR" i="1" dirty="0" err="1"/>
              <a:t>halepensis</a:t>
            </a:r>
            <a:r>
              <a:rPr lang="hr-HR" i="1" dirty="0"/>
              <a:t> L.)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hr-HR" dirty="0"/>
              <a:t>mjerenje jakosti zvuka u dB pomoću aplikacije </a:t>
            </a:r>
            <a:r>
              <a:rPr lang="hr-HR" dirty="0" err="1"/>
              <a:t>Sound</a:t>
            </a:r>
            <a:r>
              <a:rPr lang="hr-HR" dirty="0"/>
              <a:t> </a:t>
            </a:r>
            <a:r>
              <a:rPr lang="hr-HR" dirty="0" err="1"/>
              <a:t>Meter</a:t>
            </a:r>
            <a:endParaRPr lang="hr-HR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hr-HR" dirty="0"/>
              <a:t>mjerenje frekvencije cvrčanja i određivanje temperature zraka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hr-HR" dirty="0"/>
              <a:t>potraga za jedinkama i fotografiranje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endParaRPr lang="hr-HR" i="1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×"/>
            </a:pPr>
            <a:endParaRPr lang="hr-HR" i="1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×"/>
            </a:pPr>
            <a:endParaRPr lang="hr-HR" i="1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13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7866186" cy="8312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Terenski rad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" y="1183386"/>
            <a:ext cx="4849368" cy="36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1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167361"/>
              </p:ext>
            </p:extLst>
          </p:nvPr>
        </p:nvGraphicFramePr>
        <p:xfrm>
          <a:off x="132172" y="1446801"/>
          <a:ext cx="2763428" cy="171161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8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285">
                <a:tc>
                  <a:txBody>
                    <a:bodyPr/>
                    <a:lstStyle/>
                    <a:p>
                      <a:r>
                        <a:rPr lang="hr-HR" dirty="0"/>
                        <a:t>Jačina</a:t>
                      </a:r>
                      <a:r>
                        <a:rPr lang="hr-HR" baseline="0" dirty="0"/>
                        <a:t> zvuka u dB</a:t>
                      </a:r>
                      <a:endParaRPr lang="en-GB" dirty="0"/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85">
                <a:tc>
                  <a:txBody>
                    <a:bodyPr/>
                    <a:lstStyle/>
                    <a:p>
                      <a:r>
                        <a:rPr lang="hr-HR" dirty="0"/>
                        <a:t>Podnožje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49,2</a:t>
                      </a:r>
                      <a:r>
                        <a:rPr lang="hr-HR" baseline="0" dirty="0"/>
                        <a:t> dB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285">
                <a:tc>
                  <a:txBody>
                    <a:bodyPr/>
                    <a:lstStyle/>
                    <a:p>
                      <a:r>
                        <a:rPr lang="hr-HR" dirty="0"/>
                        <a:t>Vrh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66</a:t>
                      </a:r>
                      <a:r>
                        <a:rPr lang="hr-HR" baseline="0" dirty="0"/>
                        <a:t>,0 dB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2" y="809408"/>
            <a:ext cx="2622686" cy="37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330838"/>
              </p:ext>
            </p:extLst>
          </p:nvPr>
        </p:nvGraphicFramePr>
        <p:xfrm>
          <a:off x="219456" y="304800"/>
          <a:ext cx="6644640" cy="4133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313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9936" y="2139696"/>
            <a:ext cx="3627120" cy="57302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36" y="257791"/>
            <a:ext cx="6736080" cy="857400"/>
          </a:xfrm>
        </p:spPr>
        <p:txBody>
          <a:bodyPr/>
          <a:lstStyle/>
          <a:p>
            <a:r>
              <a:rPr lang="hr-HR" dirty="0"/>
              <a:t>Cvrčak kao termometar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" y="1677472"/>
            <a:ext cx="5511300" cy="2605200"/>
          </a:xfrm>
        </p:spPr>
        <p:txBody>
          <a:bodyPr/>
          <a:lstStyle/>
          <a:p>
            <a:pPr marL="114300" indent="0">
              <a:buNone/>
            </a:pPr>
            <a:r>
              <a:rPr lang="hr-HR" dirty="0"/>
              <a:t>Fizičar Amos Dobler – temperatura zraka =</a:t>
            </a:r>
          </a:p>
          <a:p>
            <a:pPr marL="114300" indent="0">
              <a:buNone/>
            </a:pPr>
            <a:r>
              <a:rPr lang="hr-HR" dirty="0">
                <a:solidFill>
                  <a:schemeClr val="bg1"/>
                </a:solidFill>
              </a:rPr>
              <a:t>broj cvrčanja (10 s)*6 -40/7+10</a:t>
            </a:r>
          </a:p>
          <a:p>
            <a:pPr marL="11430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377735"/>
              </p:ext>
            </p:extLst>
          </p:nvPr>
        </p:nvGraphicFramePr>
        <p:xfrm>
          <a:off x="347858" y="3054096"/>
          <a:ext cx="4937373" cy="102171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64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555">
                <a:tc>
                  <a:txBody>
                    <a:bodyPr/>
                    <a:lstStyle/>
                    <a:p>
                      <a:r>
                        <a:rPr lang="hr-HR" dirty="0"/>
                        <a:t>Vrijeme</a:t>
                      </a:r>
                      <a:r>
                        <a:rPr lang="hr-HR" baseline="0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Temperatura</a:t>
                      </a:r>
                      <a:r>
                        <a:rPr lang="hr-HR" baseline="0" dirty="0"/>
                        <a:t> zraka po cvrčku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Temperatura</a:t>
                      </a:r>
                      <a:r>
                        <a:rPr lang="hr-HR" baseline="0" dirty="0"/>
                        <a:t> zraka po DHMZ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10:00h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25,5</a:t>
                      </a:r>
                      <a:r>
                        <a:rPr lang="hr-HR" dirty="0">
                          <a:latin typeface="Agency FB" panose="020B0503020202020204" pitchFamily="34" charset="0"/>
                        </a:rPr>
                        <a:t>°C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26</a:t>
                      </a:r>
                      <a:r>
                        <a:rPr kumimoji="0" lang="hr-H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gency FB" panose="020B0503020202020204" pitchFamily="34" charset="0"/>
                          <a:ea typeface="+mn-ea"/>
                          <a:cs typeface="+mn-cs"/>
                          <a:sym typeface="Arial"/>
                        </a:rPr>
                        <a:t>°C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88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721">
            <a:off x="495431" y="330738"/>
            <a:ext cx="2902996" cy="3869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792">
            <a:off x="4453045" y="522632"/>
            <a:ext cx="3593675" cy="34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42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46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95443" y="150726"/>
            <a:ext cx="8635662" cy="9637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r-HR" sz="4000" dirty="0">
                <a:solidFill>
                  <a:srgbClr val="1155CC"/>
                </a:solidFill>
              </a:rPr>
              <a:t> </a:t>
            </a:r>
            <a:r>
              <a:rPr lang="hr-HR" sz="4000" i="1" dirty="0">
                <a:solidFill>
                  <a:schemeClr val="tx1"/>
                </a:solidFill>
              </a:rPr>
              <a:t>„…noć zamiriši, cvrčci počnu pismu“. </a:t>
            </a:r>
            <a:endParaRPr sz="4000" i="1" dirty="0">
              <a:solidFill>
                <a:schemeClr val="tx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3" name="YouCut_20190704_20052208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93" y="1114525"/>
            <a:ext cx="4580286" cy="3664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125348" y="-285751"/>
            <a:ext cx="6867525" cy="2066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000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  <a:sym typeface="Lato Light"/>
              </a:rPr>
              <a:t>Cvrčak i mrav  </a:t>
            </a:r>
            <a:br>
              <a:rPr lang="hr-HR" sz="5000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  <a:sym typeface="Lato Light"/>
              </a:rPr>
            </a:br>
            <a:r>
              <a:rPr lang="hr-HR" sz="5000" dirty="0">
                <a:solidFill>
                  <a:srgbClr val="002060"/>
                </a:solidFill>
                <a:latin typeface="Cookie" panose="02000000000000000000" pitchFamily="2" charset="0"/>
                <a:cs typeface="Kalinga" panose="020B0502040204020203" pitchFamily="34" charset="0"/>
                <a:sym typeface="Lato Light"/>
              </a:rPr>
              <a:t>                                      Ezop</a:t>
            </a:r>
            <a:endParaRPr sz="5000" dirty="0">
              <a:solidFill>
                <a:srgbClr val="002060"/>
              </a:solidFill>
              <a:latin typeface="Cookie" panose="02000000000000000000" pitchFamily="2" charset="0"/>
              <a:cs typeface="Kalinga" panose="020B0502040204020203" pitchFamily="34" charset="0"/>
              <a:sym typeface="Lato Light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D80547E-E7A2-48AE-8BF2-0FACB6FE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79" y="1534940"/>
            <a:ext cx="2977317" cy="29773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 descr="CvrÄak i mrav">
            <a:extLst>
              <a:ext uri="{FF2B5EF4-FFF2-40B4-BE49-F238E27FC236}">
                <a16:creationId xmlns:a16="http://schemas.microsoft.com/office/drawing/2014/main" id="{3A86EC32-FB4F-43EF-827D-4016F9D2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0"/>
            <a:ext cx="4692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8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686752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CVRČAK -sistematika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9" name="Tablic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86821"/>
              </p:ext>
            </p:extLst>
          </p:nvPr>
        </p:nvGraphicFramePr>
        <p:xfrm>
          <a:off x="304799" y="2085974"/>
          <a:ext cx="5657852" cy="234770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828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86"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CARSTVO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0" i="1" dirty="0" err="1">
                          <a:solidFill>
                            <a:schemeClr val="tx1"/>
                          </a:solidFill>
                        </a:rPr>
                        <a:t>Animalia</a:t>
                      </a:r>
                      <a:endParaRPr lang="hr-HR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KOLJENO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Arthropoda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Insecta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PODRAZRED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Pterygota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INFRARAZRED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Neoptera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Hemiptera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86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PORODICA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i="1" dirty="0" err="1">
                          <a:solidFill>
                            <a:schemeClr val="tx1"/>
                          </a:solidFill>
                        </a:rPr>
                        <a:t>Cicadidae</a:t>
                      </a:r>
                      <a:endParaRPr lang="hr-H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48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686752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RAZRED-</a:t>
            </a:r>
            <a:r>
              <a:rPr lang="hr-HR" i="1" dirty="0" err="1"/>
              <a:t>Insecta</a:t>
            </a:r>
            <a:endParaRPr i="1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kstniOkvir 1"/>
          <p:cNvSpPr txBox="1"/>
          <p:nvPr/>
        </p:nvSpPr>
        <p:spPr>
          <a:xfrm>
            <a:off x="457200" y="1290411"/>
            <a:ext cx="574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i="1" dirty="0">
                <a:solidFill>
                  <a:schemeClr val="tx1"/>
                </a:solidFill>
              </a:rPr>
              <a:t>Kukci su najbrojniji razred skupine člankonožaca.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26C3C5-9A64-48CC-A2B3-C94183F442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5804"/>
            <a:ext cx="5687438" cy="2737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1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>
            <a:off x="1328047" y="949025"/>
            <a:ext cx="6545104" cy="311794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 idx="4294967295"/>
          </p:nvPr>
        </p:nvSpPr>
        <p:spPr>
          <a:xfrm>
            <a:off x="1816350" y="167825"/>
            <a:ext cx="5511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Maps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2504325" y="1550075"/>
            <a:ext cx="655200" cy="2028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our office</a:t>
            </a:r>
            <a:endParaRPr sz="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6</a:t>
            </a:fld>
            <a:endParaRPr>
              <a:solidFill>
                <a:srgbClr val="999999"/>
              </a:solidFill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1863218" y="19265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3191493" y="317547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029193" y="17119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316893" y="21312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/>
          <p:nvPr/>
        </p:nvSpPr>
        <p:spPr>
          <a:xfrm>
            <a:off x="6930993" y="349559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4543893" y="340992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BB516C6-B51D-4516-BF56-4E6751859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2791326" y="3646487"/>
            <a:ext cx="2225842" cy="1497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34" y="3779748"/>
            <a:ext cx="1999498" cy="129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504457" y="444674"/>
            <a:ext cx="686752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CVRČAK - vrste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" name="TekstniOkvir 3"/>
          <p:cNvSpPr txBox="1"/>
          <p:nvPr/>
        </p:nvSpPr>
        <p:spPr>
          <a:xfrm rot="10800000" flipH="1" flipV="1">
            <a:off x="504457" y="2128791"/>
            <a:ext cx="473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err="1"/>
              <a:t>manin</a:t>
            </a:r>
            <a:r>
              <a:rPr lang="hr-HR" sz="1800" dirty="0"/>
              <a:t> cvrčak (</a:t>
            </a:r>
            <a:r>
              <a:rPr lang="hr-HR" sz="1800" i="1" dirty="0" err="1"/>
              <a:t>Cicada</a:t>
            </a:r>
            <a:r>
              <a:rPr lang="hr-HR" sz="1800" i="1" dirty="0"/>
              <a:t> orni</a:t>
            </a:r>
            <a:r>
              <a:rPr lang="hr-HR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obični cvrčak (</a:t>
            </a:r>
            <a:r>
              <a:rPr lang="hr-HR" sz="1800" i="1" dirty="0" err="1"/>
              <a:t>Lyristes</a:t>
            </a:r>
            <a:r>
              <a:rPr lang="hr-HR" sz="1800" i="1" dirty="0"/>
              <a:t> </a:t>
            </a:r>
            <a:r>
              <a:rPr lang="hr-HR" sz="1800" i="1" dirty="0" err="1"/>
              <a:t>plebejus</a:t>
            </a:r>
            <a:r>
              <a:rPr lang="hr-HR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veliki cvrčak (</a:t>
            </a:r>
            <a:r>
              <a:rPr lang="hr-HR" sz="1800" i="1" dirty="0" err="1"/>
              <a:t>Cicada</a:t>
            </a:r>
            <a:r>
              <a:rPr lang="hr-HR" sz="1800" i="1" dirty="0"/>
              <a:t> </a:t>
            </a:r>
            <a:r>
              <a:rPr lang="hr-HR" sz="1800" i="1" dirty="0" err="1"/>
              <a:t>plebeja</a:t>
            </a:r>
            <a:r>
              <a:rPr lang="hr-HR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/>
              <a:t>vinogradski cvrčak (</a:t>
            </a:r>
            <a:r>
              <a:rPr lang="hr-HR" sz="1800" i="1" dirty="0" err="1"/>
              <a:t>Tibicen</a:t>
            </a:r>
            <a:r>
              <a:rPr lang="hr-HR" sz="1800" i="1" dirty="0"/>
              <a:t> </a:t>
            </a:r>
            <a:r>
              <a:rPr lang="hr-HR" sz="1800" i="1" dirty="0" err="1"/>
              <a:t>haematides</a:t>
            </a:r>
            <a:r>
              <a:rPr lang="hr-HR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50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648" y="4108704"/>
            <a:ext cx="4218948" cy="836879"/>
          </a:xfrm>
        </p:spPr>
        <p:txBody>
          <a:bodyPr/>
          <a:lstStyle/>
          <a:p>
            <a:r>
              <a:rPr lang="hr-HR" sz="2800" i="1" dirty="0"/>
              <a:t>Lyristes plebejus 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2708">
            <a:off x="1646153" y="-531096"/>
            <a:ext cx="5353896" cy="525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4799" y="444100"/>
            <a:ext cx="686752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CVRČAK - građa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301500"/>
            <a:ext cx="5980694" cy="3667542"/>
          </a:xfrm>
          <a:prstGeom prst="rect">
            <a:avLst/>
          </a:prstGeom>
        </p:spPr>
      </p:pic>
      <p:cxnSp>
        <p:nvCxnSpPr>
          <p:cNvPr id="8" name="Ravni poveznik sa strelicom 7"/>
          <p:cNvCxnSpPr/>
          <p:nvPr/>
        </p:nvCxnSpPr>
        <p:spPr>
          <a:xfrm flipH="1">
            <a:off x="1696453" y="3801979"/>
            <a:ext cx="1215189" cy="4692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niOkvir 8"/>
          <p:cNvSpPr txBox="1"/>
          <p:nvPr/>
        </p:nvSpPr>
        <p:spPr>
          <a:xfrm>
            <a:off x="854243" y="4158461"/>
            <a:ext cx="84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cvrčalo</a:t>
            </a:r>
          </a:p>
        </p:txBody>
      </p:sp>
      <p:sp>
        <p:nvSpPr>
          <p:cNvPr id="10" name="Desna vitičasta zagrada 9"/>
          <p:cNvSpPr/>
          <p:nvPr/>
        </p:nvSpPr>
        <p:spPr>
          <a:xfrm>
            <a:off x="6124074" y="1708484"/>
            <a:ext cx="421104" cy="709863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Desna vitičasta zagrada 10"/>
          <p:cNvSpPr/>
          <p:nvPr/>
        </p:nvSpPr>
        <p:spPr>
          <a:xfrm>
            <a:off x="6124074" y="2418347"/>
            <a:ext cx="421104" cy="104674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Desna vitičasta zagrada 11"/>
          <p:cNvSpPr/>
          <p:nvPr/>
        </p:nvSpPr>
        <p:spPr>
          <a:xfrm>
            <a:off x="6124073" y="3465095"/>
            <a:ext cx="421105" cy="1376065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kstniOkvir 12"/>
          <p:cNvSpPr txBox="1"/>
          <p:nvPr/>
        </p:nvSpPr>
        <p:spPr>
          <a:xfrm>
            <a:off x="6697236" y="1875466"/>
            <a:ext cx="117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GLAVA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6697236" y="2772444"/>
            <a:ext cx="854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TRUP</a:t>
            </a:r>
          </a:p>
        </p:txBody>
      </p:sp>
      <p:sp>
        <p:nvSpPr>
          <p:cNvPr id="15" name="TekstniOkvir 14"/>
          <p:cNvSpPr txBox="1"/>
          <p:nvPr/>
        </p:nvSpPr>
        <p:spPr>
          <a:xfrm>
            <a:off x="6730662" y="3973795"/>
            <a:ext cx="117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ZADAK</a:t>
            </a:r>
          </a:p>
        </p:txBody>
      </p:sp>
      <p:cxnSp>
        <p:nvCxnSpPr>
          <p:cNvPr id="17" name="Ravni poveznik sa strelicom 16"/>
          <p:cNvCxnSpPr/>
          <p:nvPr/>
        </p:nvCxnSpPr>
        <p:spPr>
          <a:xfrm flipV="1">
            <a:off x="3573379" y="1419726"/>
            <a:ext cx="902368" cy="2887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45" y="1324403"/>
            <a:ext cx="1702844" cy="384081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4632158" y="1130968"/>
            <a:ext cx="605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ticala</a:t>
            </a:r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70861">
            <a:off x="436298" y="2626300"/>
            <a:ext cx="835890" cy="560881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16601">
            <a:off x="4492658" y="3862631"/>
            <a:ext cx="884086" cy="560881"/>
          </a:xfrm>
          <a:prstGeom prst="rect">
            <a:avLst/>
          </a:prstGeom>
        </p:spPr>
      </p:pic>
      <p:sp>
        <p:nvSpPr>
          <p:cNvPr id="22" name="TekstniOkvir 21"/>
          <p:cNvSpPr txBox="1"/>
          <p:nvPr/>
        </p:nvSpPr>
        <p:spPr>
          <a:xfrm>
            <a:off x="304799" y="3491827"/>
            <a:ext cx="81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prednja krila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4714880" y="4466238"/>
            <a:ext cx="122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stražnja krila</a:t>
            </a:r>
          </a:p>
        </p:txBody>
      </p:sp>
      <p:sp>
        <p:nvSpPr>
          <p:cNvPr id="28" name="TekstniOkvir 27"/>
          <p:cNvSpPr txBox="1"/>
          <p:nvPr/>
        </p:nvSpPr>
        <p:spPr>
          <a:xfrm>
            <a:off x="2511264" y="4815153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Lyristes</a:t>
            </a:r>
            <a:r>
              <a:rPr lang="hr-HR" i="1" dirty="0"/>
              <a:t> </a:t>
            </a:r>
            <a:r>
              <a:rPr lang="hr-HR" i="1" dirty="0" err="1"/>
              <a:t>plebejus</a:t>
            </a:r>
            <a:r>
              <a:rPr lang="hr-HR" i="1" dirty="0"/>
              <a:t> L.</a:t>
            </a:r>
          </a:p>
        </p:txBody>
      </p:sp>
    </p:spTree>
    <p:extLst>
      <p:ext uri="{BB962C8B-B14F-4D97-AF65-F5344CB8AC3E}">
        <p14:creationId xmlns:p14="http://schemas.microsoft.com/office/powerpoint/2010/main" val="59597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191</Words>
  <Application>Microsoft Office PowerPoint</Application>
  <PresentationFormat>On-screen Show (16:9)</PresentationFormat>
  <Paragraphs>80</Paragraphs>
  <Slides>19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Eglamour template</vt:lpstr>
      <vt:lpstr>CVRČAK – najljepša pjesma Mediterana SEMEP 2019.</vt:lpstr>
      <vt:lpstr>Cvrčak i mrav                                         Ezop</vt:lpstr>
      <vt:lpstr>PowerPoint Presentation</vt:lpstr>
      <vt:lpstr>CVRČAK -sistematika</vt:lpstr>
      <vt:lpstr>RAZRED-Insecta</vt:lpstr>
      <vt:lpstr>Maps</vt:lpstr>
      <vt:lpstr>CVRČAK - vrste</vt:lpstr>
      <vt:lpstr>Lyristes plebejus L.</vt:lpstr>
      <vt:lpstr>CVRČAK - građa</vt:lpstr>
      <vt:lpstr>Kako nastaje zvuk?</vt:lpstr>
      <vt:lpstr>CVRČAK – razvojni ciklus </vt:lpstr>
      <vt:lpstr>Terenski rad</vt:lpstr>
      <vt:lpstr>Terenski rad</vt:lpstr>
      <vt:lpstr>PowerPoint Presentation</vt:lpstr>
      <vt:lpstr>PowerPoint Presentation</vt:lpstr>
      <vt:lpstr>Cvrčak kao termometar </vt:lpstr>
      <vt:lpstr>PowerPoint Presentation</vt:lpstr>
      <vt:lpstr>PowerPoint Presentation</vt:lpstr>
      <vt:lpstr> „…noć zamiriši, cvrčci počnu pismu“.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CVRČAK – najljepša pjesma Mediterana SEMEP 2019.</dc:title>
  <dc:creator>gabi</dc:creator>
  <cp:lastModifiedBy>Gabi Marin</cp:lastModifiedBy>
  <cp:revision>38</cp:revision>
  <dcterms:modified xsi:type="dcterms:W3CDTF">2019-09-09T10:48:40Z</dcterms:modified>
</cp:coreProperties>
</file>