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Nunito" panose="020B0604020202020204" charset="-18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*logo skole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45fe315421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45fe315421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45ffb5983f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45ffb5983f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45ffb5983f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45ffb5983f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45ffb5983f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45ffb5983f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45ffb5983f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45ffb5983f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45ffb5983f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45ffb5983f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45ffb5983f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45ffb5983f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45ffb5983f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45ffb5983f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45ffb5983f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45ffb5983f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45ffb5983f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45ffb5983f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48208125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482081256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45ffb5983f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45ffb5983f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45ffb5983f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45ffb5983f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45ffb5983f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45ffb5983f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4824dee39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4824dee39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4824dee39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4824dee39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45fe315421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45fe315421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45fe31542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45fe31542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45fe315421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45fe315421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45ffb5983f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45ffb5983f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45ffb5983f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45ffb5983f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3"/>
          <p:cNvPicPr preferRelativeResize="0"/>
          <p:nvPr/>
        </p:nvPicPr>
        <p:blipFill rotWithShape="1">
          <a:blip r:embed="rId3">
            <a:alphaModFix/>
          </a:blip>
          <a:srcRect l="5178" t="13635" r="3497" b="9067"/>
          <a:stretch/>
        </p:blipFill>
        <p:spPr>
          <a:xfrm>
            <a:off x="1809750" y="1631150"/>
            <a:ext cx="5250650" cy="2000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3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4000">
                <a:solidFill>
                  <a:srgbClr val="1D9907"/>
                </a:solidFill>
              </a:rPr>
              <a:t>ENERGIJA IZ ČISTIH IZVORA</a:t>
            </a:r>
            <a:endParaRPr sz="4000">
              <a:solidFill>
                <a:srgbClr val="1D9907"/>
              </a:solidFill>
            </a:endParaRPr>
          </a:p>
        </p:txBody>
      </p:sp>
      <p:sp>
        <p:nvSpPr>
          <p:cNvPr id="130" name="Google Shape;130;p13"/>
          <p:cNvSpPr txBox="1"/>
          <p:nvPr/>
        </p:nvSpPr>
        <p:spPr>
          <a:xfrm>
            <a:off x="428625" y="3548050"/>
            <a:ext cx="5631600" cy="1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2000"/>
              <a:t>Tonka Brala 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2000"/>
              <a:t>Laura Drlja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2000"/>
              <a:t>Angela Mazić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2000"/>
              <a:t>Medicinska škola Ante Kuzmanića, Zadar </a:t>
            </a:r>
            <a:endParaRPr sz="2000"/>
          </a:p>
        </p:txBody>
      </p:sp>
      <p:pic>
        <p:nvPicPr>
          <p:cNvPr id="131" name="Google Shape;131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31850" y="3273000"/>
            <a:ext cx="1792225" cy="164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3"/>
          <p:cNvPicPr preferRelativeResize="0"/>
          <p:nvPr/>
        </p:nvPicPr>
        <p:blipFill rotWithShape="1">
          <a:blip r:embed="rId5">
            <a:alphaModFix/>
          </a:blip>
          <a:srcRect l="4714" t="16433" r="3558" b="24853"/>
          <a:stretch/>
        </p:blipFill>
        <p:spPr>
          <a:xfrm>
            <a:off x="7261750" y="258225"/>
            <a:ext cx="1662325" cy="759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2"/>
          <p:cNvSpPr txBox="1">
            <a:spLocks noGrp="1"/>
          </p:cNvSpPr>
          <p:nvPr>
            <p:ph type="title"/>
          </p:nvPr>
        </p:nvSpPr>
        <p:spPr>
          <a:xfrm>
            <a:off x="700100" y="6432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4000"/>
              <a:t>SOLARNO “STABLO”</a:t>
            </a:r>
            <a:endParaRPr sz="4000"/>
          </a:p>
        </p:txBody>
      </p:sp>
      <p:pic>
        <p:nvPicPr>
          <p:cNvPr id="218" name="Google Shape;218;p22"/>
          <p:cNvPicPr preferRelativeResize="0"/>
          <p:nvPr/>
        </p:nvPicPr>
        <p:blipFill rotWithShape="1">
          <a:blip r:embed="rId3">
            <a:alphaModFix/>
          </a:blip>
          <a:srcRect l="12853" r="10453"/>
          <a:stretch/>
        </p:blipFill>
        <p:spPr>
          <a:xfrm>
            <a:off x="6024575" y="198400"/>
            <a:ext cx="2729353" cy="4745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2"/>
          <p:cNvPicPr preferRelativeResize="0"/>
          <p:nvPr/>
        </p:nvPicPr>
        <p:blipFill rotWithShape="1">
          <a:blip r:embed="rId4">
            <a:alphaModFix/>
          </a:blip>
          <a:srcRect t="5069" r="5855"/>
          <a:stretch/>
        </p:blipFill>
        <p:spPr>
          <a:xfrm>
            <a:off x="331000" y="1762125"/>
            <a:ext cx="2288375" cy="3076577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2"/>
          <p:cNvSpPr txBox="1"/>
          <p:nvPr/>
        </p:nvSpPr>
        <p:spPr>
          <a:xfrm>
            <a:off x="2690825" y="4321975"/>
            <a:ext cx="3095700" cy="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1600" dirty="0"/>
              <a:t>Slik</a:t>
            </a:r>
            <a:r>
              <a:rPr lang="hr-HR" sz="1600" dirty="0"/>
              <a:t>a</a:t>
            </a:r>
            <a:r>
              <a:rPr lang="hr" sz="1600" dirty="0"/>
              <a:t> 10 i 11. Solarno stablo ispred </a:t>
            </a:r>
            <a:r>
              <a:rPr lang="hr-HR" sz="1600" dirty="0"/>
              <a:t>s</a:t>
            </a:r>
            <a:r>
              <a:rPr lang="hr" sz="1600" dirty="0"/>
              <a:t>veučilišta</a:t>
            </a:r>
            <a:endParaRPr sz="1600" dirty="0"/>
          </a:p>
        </p:txBody>
      </p:sp>
      <p:sp>
        <p:nvSpPr>
          <p:cNvPr id="221" name="Google Shape;221;p22"/>
          <p:cNvSpPr txBox="1"/>
          <p:nvPr/>
        </p:nvSpPr>
        <p:spPr>
          <a:xfrm>
            <a:off x="2809875" y="1738325"/>
            <a:ext cx="2905200" cy="23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➔"/>
            </a:pPr>
            <a:r>
              <a:rPr lang="hr" sz="2200"/>
              <a:t>klupa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➔"/>
            </a:pPr>
            <a:r>
              <a:rPr lang="hr" sz="2200"/>
              <a:t>WiFi zona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➔"/>
            </a:pPr>
            <a:r>
              <a:rPr lang="hr" sz="2200"/>
              <a:t>USB-utori</a:t>
            </a:r>
            <a:endParaRPr sz="2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3"/>
          <p:cNvSpPr txBox="1">
            <a:spLocks noGrp="1"/>
          </p:cNvSpPr>
          <p:nvPr>
            <p:ph type="title"/>
          </p:nvPr>
        </p:nvSpPr>
        <p:spPr>
          <a:xfrm>
            <a:off x="738575" y="6173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4000"/>
              <a:t>SOLARNE KLUPE</a:t>
            </a:r>
            <a:endParaRPr sz="4000"/>
          </a:p>
        </p:txBody>
      </p:sp>
      <p:pic>
        <p:nvPicPr>
          <p:cNvPr id="227" name="Google Shape;227;p23"/>
          <p:cNvPicPr preferRelativeResize="0"/>
          <p:nvPr/>
        </p:nvPicPr>
        <p:blipFill rotWithShape="1">
          <a:blip r:embed="rId3">
            <a:alphaModFix/>
          </a:blip>
          <a:srcRect l="7834" r="30334"/>
          <a:stretch/>
        </p:blipFill>
        <p:spPr>
          <a:xfrm>
            <a:off x="295425" y="1692775"/>
            <a:ext cx="2927624" cy="316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9775" y="2969550"/>
            <a:ext cx="3016750" cy="188457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3"/>
          <p:cNvSpPr txBox="1"/>
          <p:nvPr/>
        </p:nvSpPr>
        <p:spPr>
          <a:xfrm>
            <a:off x="3298024" y="4036225"/>
            <a:ext cx="2474125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1800" dirty="0"/>
              <a:t>Slika 12 i 13. Solarna klupa </a:t>
            </a:r>
            <a:r>
              <a:rPr lang="hr-HR" sz="1800" dirty="0"/>
              <a:t>na rivi</a:t>
            </a:r>
            <a:endParaRPr sz="1800" dirty="0"/>
          </a:p>
        </p:txBody>
      </p:sp>
      <p:sp>
        <p:nvSpPr>
          <p:cNvPr id="230" name="Google Shape;230;p23"/>
          <p:cNvSpPr txBox="1"/>
          <p:nvPr/>
        </p:nvSpPr>
        <p:spPr>
          <a:xfrm>
            <a:off x="3452800" y="1440650"/>
            <a:ext cx="5072100" cy="26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➔"/>
            </a:pPr>
            <a:r>
              <a:rPr lang="hr" sz="2300"/>
              <a:t>energija Sunca→ električna energija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➔"/>
            </a:pPr>
            <a:r>
              <a:rPr lang="hr" sz="2300"/>
              <a:t>USB utori za punjenje uređaja</a:t>
            </a:r>
            <a:endParaRPr sz="23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4"/>
          <p:cNvSpPr txBox="1">
            <a:spLocks noGrp="1"/>
          </p:cNvSpPr>
          <p:nvPr>
            <p:ph type="title"/>
          </p:nvPr>
        </p:nvSpPr>
        <p:spPr>
          <a:xfrm>
            <a:off x="436375" y="491475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4000"/>
              <a:t>VJETROELEKTRANE</a:t>
            </a:r>
            <a:endParaRPr sz="4000"/>
          </a:p>
        </p:txBody>
      </p:sp>
      <p:pic>
        <p:nvPicPr>
          <p:cNvPr id="236" name="Google Shape;23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3050" y="202300"/>
            <a:ext cx="3554150" cy="4738877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4"/>
          <p:cNvSpPr txBox="1"/>
          <p:nvPr/>
        </p:nvSpPr>
        <p:spPr>
          <a:xfrm>
            <a:off x="1785950" y="4060025"/>
            <a:ext cx="3476700" cy="8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 dirty="0"/>
              <a:t>S</a:t>
            </a:r>
            <a:r>
              <a:rPr lang="hr" sz="1600" dirty="0"/>
              <a:t>lika 14. Vjetrenjače ispred </a:t>
            </a:r>
            <a:r>
              <a:rPr lang="hr-HR" sz="1600" dirty="0"/>
              <a:t>S</a:t>
            </a:r>
            <a:r>
              <a:rPr lang="hr" sz="1600" dirty="0"/>
              <a:t>trukovne škole Vice Vlatkovića</a:t>
            </a:r>
            <a:endParaRPr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5"/>
          <p:cNvSpPr txBox="1">
            <a:spLocks noGrp="1"/>
          </p:cNvSpPr>
          <p:nvPr>
            <p:ph type="title"/>
          </p:nvPr>
        </p:nvSpPr>
        <p:spPr>
          <a:xfrm>
            <a:off x="537125" y="4830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4000"/>
              <a:t>ELEKTRIČNO VOZILO</a:t>
            </a:r>
            <a:endParaRPr sz="4000"/>
          </a:p>
        </p:txBody>
      </p:sp>
      <p:sp>
        <p:nvSpPr>
          <p:cNvPr id="243" name="Google Shape;243;p25"/>
          <p:cNvSpPr txBox="1"/>
          <p:nvPr/>
        </p:nvSpPr>
        <p:spPr>
          <a:xfrm>
            <a:off x="644625" y="1262375"/>
            <a:ext cx="5586600" cy="33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➔"/>
            </a:pPr>
            <a:r>
              <a:rPr lang="hr" sz="2300"/>
              <a:t>koristi elektromotor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300"/>
              <a:buChar char="➔"/>
            </a:pPr>
            <a:r>
              <a:rPr lang="hr" sz="2100">
                <a:solidFill>
                  <a:srgbClr val="660000"/>
                </a:solidFill>
              </a:rPr>
              <a:t>nema emisije CO</a:t>
            </a:r>
            <a:r>
              <a:rPr lang="hr" sz="2100" baseline="-25000">
                <a:solidFill>
                  <a:srgbClr val="660000"/>
                </a:solidFill>
              </a:rPr>
              <a:t>2</a:t>
            </a:r>
            <a:endParaRPr sz="2100">
              <a:solidFill>
                <a:srgbClr val="660000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➔"/>
            </a:pPr>
            <a:r>
              <a:rPr lang="hr" sz="2100"/>
              <a:t>budućnost automobilske industrije</a:t>
            </a:r>
            <a:endParaRPr sz="2100"/>
          </a:p>
        </p:txBody>
      </p:sp>
      <p:pic>
        <p:nvPicPr>
          <p:cNvPr id="244" name="Google Shape;244;p25"/>
          <p:cNvPicPr preferRelativeResize="0"/>
          <p:nvPr/>
        </p:nvPicPr>
        <p:blipFill rotWithShape="1">
          <a:blip r:embed="rId3">
            <a:alphaModFix/>
          </a:blip>
          <a:srcRect t="22552"/>
          <a:stretch/>
        </p:blipFill>
        <p:spPr>
          <a:xfrm>
            <a:off x="5474725" y="1213301"/>
            <a:ext cx="3323151" cy="321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8672" y="2571744"/>
            <a:ext cx="3323151" cy="2334482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5"/>
          <p:cNvSpPr txBox="1"/>
          <p:nvPr/>
        </p:nvSpPr>
        <p:spPr>
          <a:xfrm>
            <a:off x="4572000" y="4367899"/>
            <a:ext cx="4254950" cy="61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1600" dirty="0"/>
              <a:t>Slik</a:t>
            </a:r>
            <a:r>
              <a:rPr lang="hr-HR" sz="1600" dirty="0"/>
              <a:t>a</a:t>
            </a:r>
            <a:r>
              <a:rPr lang="hr" sz="1600" dirty="0"/>
              <a:t> 15 i 16. Električni auto </a:t>
            </a:r>
            <a:r>
              <a:rPr lang="hr-HR" sz="1600" dirty="0"/>
              <a:t>S</a:t>
            </a:r>
            <a:r>
              <a:rPr lang="hr" sz="1600" dirty="0"/>
              <a:t>trukovne škole Vice Vlatkovića</a:t>
            </a:r>
            <a:endParaRPr sz="1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6"/>
          <p:cNvSpPr txBox="1">
            <a:spLocks noGrp="1"/>
          </p:cNvSpPr>
          <p:nvPr>
            <p:ph type="title"/>
          </p:nvPr>
        </p:nvSpPr>
        <p:spPr>
          <a:xfrm>
            <a:off x="628650" y="464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4000"/>
              <a:t>PREDNOSTI E-VOZILA</a:t>
            </a:r>
            <a:endParaRPr sz="4000"/>
          </a:p>
        </p:txBody>
      </p:sp>
      <p:pic>
        <p:nvPicPr>
          <p:cNvPr id="252" name="Google Shape;25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325" y="1178725"/>
            <a:ext cx="4981625" cy="37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6"/>
          <p:cNvSpPr txBox="1"/>
          <p:nvPr/>
        </p:nvSpPr>
        <p:spPr>
          <a:xfrm>
            <a:off x="5417350" y="4107650"/>
            <a:ext cx="34767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1600" dirty="0"/>
              <a:t>Tablica 1. Usporedba e - vozila s benzinskim i dizelskim vozilom</a:t>
            </a:r>
            <a:endParaRPr sz="1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7"/>
          <p:cNvSpPr txBox="1">
            <a:spLocks noGrp="1"/>
          </p:cNvSpPr>
          <p:nvPr>
            <p:ph type="title"/>
          </p:nvPr>
        </p:nvSpPr>
        <p:spPr>
          <a:xfrm>
            <a:off x="712000" y="607475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4000"/>
              <a:t>ELEKTRIČNE PUNIONICE</a:t>
            </a:r>
            <a:endParaRPr sz="4000"/>
          </a:p>
        </p:txBody>
      </p:sp>
      <p:sp>
        <p:nvSpPr>
          <p:cNvPr id="259" name="Google Shape;259;p27"/>
          <p:cNvSpPr txBox="1"/>
          <p:nvPr/>
        </p:nvSpPr>
        <p:spPr>
          <a:xfrm>
            <a:off x="535800" y="1393024"/>
            <a:ext cx="6941400" cy="3488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➔"/>
            </a:pPr>
            <a:r>
              <a:rPr lang="hr" sz="2300"/>
              <a:t>tri punionice u Zadru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➔"/>
            </a:pPr>
            <a:r>
              <a:rPr lang="hr" sz="2300"/>
              <a:t>do 160 kilometara po jednom punjenju </a:t>
            </a:r>
            <a:endParaRPr sz="2300"/>
          </a:p>
        </p:txBody>
      </p:sp>
      <p:pic>
        <p:nvPicPr>
          <p:cNvPr id="260" name="Google Shape;26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7546" y="1393025"/>
            <a:ext cx="2616399" cy="3488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7"/>
          <p:cNvPicPr preferRelativeResize="0"/>
          <p:nvPr/>
        </p:nvPicPr>
        <p:blipFill rotWithShape="1">
          <a:blip r:embed="rId4">
            <a:alphaModFix/>
          </a:blip>
          <a:srcRect l="15154" t="13329" r="11316"/>
          <a:stretch/>
        </p:blipFill>
        <p:spPr>
          <a:xfrm>
            <a:off x="321475" y="2262138"/>
            <a:ext cx="1666875" cy="2619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7"/>
          <p:cNvPicPr preferRelativeResize="0"/>
          <p:nvPr/>
        </p:nvPicPr>
        <p:blipFill rotWithShape="1">
          <a:blip r:embed="rId5">
            <a:alphaModFix/>
          </a:blip>
          <a:srcRect l="24560" t="10522" r="26318" b="17108"/>
          <a:stretch/>
        </p:blipFill>
        <p:spPr>
          <a:xfrm>
            <a:off x="2131225" y="2262150"/>
            <a:ext cx="1333528" cy="2619402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7"/>
          <p:cNvSpPr txBox="1"/>
          <p:nvPr/>
        </p:nvSpPr>
        <p:spPr>
          <a:xfrm>
            <a:off x="3512349" y="4155425"/>
            <a:ext cx="2714501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1550" dirty="0"/>
              <a:t>Slika 18. Električna punionica</a:t>
            </a:r>
            <a:endParaRPr sz="1550" dirty="0"/>
          </a:p>
        </p:txBody>
      </p:sp>
      <p:sp>
        <p:nvSpPr>
          <p:cNvPr id="264" name="Google Shape;264;p27"/>
          <p:cNvSpPr txBox="1"/>
          <p:nvPr/>
        </p:nvSpPr>
        <p:spPr>
          <a:xfrm>
            <a:off x="4038600" y="2786075"/>
            <a:ext cx="2188250" cy="8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1550" dirty="0"/>
              <a:t>Slika 17. Punjenje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1550" dirty="0"/>
              <a:t>           električnog auta</a:t>
            </a:r>
            <a:endParaRPr sz="15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8"/>
          <p:cNvSpPr txBox="1">
            <a:spLocks noGrp="1"/>
          </p:cNvSpPr>
          <p:nvPr>
            <p:ph type="title"/>
          </p:nvPr>
        </p:nvSpPr>
        <p:spPr>
          <a:xfrm>
            <a:off x="652475" y="58365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4000"/>
              <a:t>BICIKLIZAM</a:t>
            </a:r>
            <a:endParaRPr sz="4000"/>
          </a:p>
        </p:txBody>
      </p:sp>
      <p:sp>
        <p:nvSpPr>
          <p:cNvPr id="270" name="Google Shape;270;p28"/>
          <p:cNvSpPr txBox="1"/>
          <p:nvPr/>
        </p:nvSpPr>
        <p:spPr>
          <a:xfrm>
            <a:off x="652475" y="1428750"/>
            <a:ext cx="7015200" cy="3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➔"/>
            </a:pPr>
            <a:r>
              <a:rPr lang="hr" sz="2300"/>
              <a:t>povećan broj biciklista na cesti→ manje automobilskih ispušnih plinova </a:t>
            </a:r>
            <a:endParaRPr sz="2300"/>
          </a:p>
        </p:txBody>
      </p:sp>
      <p:pic>
        <p:nvPicPr>
          <p:cNvPr id="271" name="Google Shape;27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900" y="2571750"/>
            <a:ext cx="2874150" cy="2206174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8"/>
          <p:cNvSpPr txBox="1"/>
          <p:nvPr/>
        </p:nvSpPr>
        <p:spPr>
          <a:xfrm>
            <a:off x="3267050" y="4310050"/>
            <a:ext cx="2333700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1550" dirty="0"/>
              <a:t>Slika 20. Stalak za bicikle</a:t>
            </a:r>
            <a:endParaRPr sz="1550" dirty="0"/>
          </a:p>
        </p:txBody>
      </p:sp>
      <p:pic>
        <p:nvPicPr>
          <p:cNvPr id="273" name="Google Shape;273;p28"/>
          <p:cNvPicPr preferRelativeResize="0"/>
          <p:nvPr/>
        </p:nvPicPr>
        <p:blipFill rotWithShape="1">
          <a:blip r:embed="rId4">
            <a:alphaModFix/>
          </a:blip>
          <a:srcRect l="23153" t="16895" r="9342"/>
          <a:stretch/>
        </p:blipFill>
        <p:spPr>
          <a:xfrm>
            <a:off x="5512600" y="2135975"/>
            <a:ext cx="3369451" cy="2749174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8"/>
          <p:cNvSpPr txBox="1"/>
          <p:nvPr/>
        </p:nvSpPr>
        <p:spPr>
          <a:xfrm>
            <a:off x="3886250" y="2667000"/>
            <a:ext cx="17145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1550" dirty="0"/>
              <a:t>Slika 19. Biciklistička traka</a:t>
            </a:r>
            <a:endParaRPr sz="15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9"/>
          <p:cNvSpPr txBox="1">
            <a:spLocks noGrp="1"/>
          </p:cNvSpPr>
          <p:nvPr>
            <p:ph type="title"/>
          </p:nvPr>
        </p:nvSpPr>
        <p:spPr>
          <a:xfrm>
            <a:off x="637000" y="631025"/>
            <a:ext cx="7705800" cy="9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3600" dirty="0"/>
              <a:t>UPOZNAVANJE UČENIKA S TEMOM</a:t>
            </a:r>
            <a:br>
              <a:rPr lang="hr" sz="3600" dirty="0"/>
            </a:br>
            <a:br>
              <a:rPr lang="hr" sz="3600" dirty="0"/>
            </a:br>
            <a:endParaRPr sz="3600" dirty="0"/>
          </a:p>
        </p:txBody>
      </p:sp>
      <p:sp>
        <p:nvSpPr>
          <p:cNvPr id="280" name="Google Shape;280;p29"/>
          <p:cNvSpPr txBox="1"/>
          <p:nvPr/>
        </p:nvSpPr>
        <p:spPr>
          <a:xfrm>
            <a:off x="637000" y="1716725"/>
            <a:ext cx="7610700" cy="28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➔"/>
            </a:pPr>
            <a:r>
              <a:rPr lang="hr" sz="2300" dirty="0"/>
              <a:t>provođenje ankete o potrošnji energije u programu </a:t>
            </a:r>
            <a:r>
              <a:rPr lang="hr" sz="2300" i="1" dirty="0"/>
              <a:t>Google </a:t>
            </a:r>
            <a:r>
              <a:rPr lang="hr-HR" sz="2300" i="1" dirty="0"/>
              <a:t>f</a:t>
            </a:r>
            <a:r>
              <a:rPr lang="hr" sz="2300" i="1" dirty="0"/>
              <a:t>orms</a:t>
            </a:r>
            <a:endParaRPr sz="2300" i="1" dirty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➔"/>
            </a:pPr>
            <a:r>
              <a:rPr lang="hr" sz="2300" dirty="0"/>
              <a:t>izrada brošure</a:t>
            </a:r>
            <a:endParaRPr sz="2300" dirty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➔"/>
            </a:pPr>
            <a:r>
              <a:rPr lang="hr" sz="2300" dirty="0"/>
              <a:t>predavanje o obnovljivim izvorima energije u</a:t>
            </a:r>
            <a:r>
              <a:rPr lang="hr-HR" sz="2300" dirty="0" err="1"/>
              <a:t>čenicima</a:t>
            </a:r>
            <a:r>
              <a:rPr lang="hr-HR" sz="2300" dirty="0"/>
              <a:t> naše škole i susjednih škola</a:t>
            </a:r>
            <a:endParaRPr sz="23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0"/>
          <p:cNvSpPr txBox="1">
            <a:spLocks noGrp="1"/>
          </p:cNvSpPr>
          <p:nvPr>
            <p:ph type="title"/>
          </p:nvPr>
        </p:nvSpPr>
        <p:spPr>
          <a:xfrm>
            <a:off x="759625" y="54795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4000" u="sng"/>
              <a:t>REZULTATI ANKETE</a:t>
            </a:r>
            <a:endParaRPr sz="4000" u="sng"/>
          </a:p>
        </p:txBody>
      </p:sp>
      <p:pic>
        <p:nvPicPr>
          <p:cNvPr id="286" name="Google Shape;286;p30"/>
          <p:cNvPicPr preferRelativeResize="0"/>
          <p:nvPr/>
        </p:nvPicPr>
        <p:blipFill rotWithShape="1">
          <a:blip r:embed="rId3">
            <a:alphaModFix/>
          </a:blip>
          <a:srcRect l="3493" t="7779" r="11501" b="14423"/>
          <a:stretch/>
        </p:blipFill>
        <p:spPr>
          <a:xfrm>
            <a:off x="537125" y="1226350"/>
            <a:ext cx="7728201" cy="360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1"/>
          <p:cNvPicPr preferRelativeResize="0"/>
          <p:nvPr/>
        </p:nvPicPr>
        <p:blipFill rotWithShape="1">
          <a:blip r:embed="rId3">
            <a:alphaModFix/>
          </a:blip>
          <a:srcRect l="1741" t="3485" r="21869" b="23441"/>
          <a:stretch/>
        </p:blipFill>
        <p:spPr>
          <a:xfrm>
            <a:off x="782275" y="547688"/>
            <a:ext cx="7579451" cy="404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4000" u="sng">
                <a:solidFill>
                  <a:srgbClr val="274E13"/>
                </a:solidFill>
              </a:rPr>
              <a:t>CILJEVI</a:t>
            </a:r>
            <a:endParaRPr sz="4000" u="sng">
              <a:solidFill>
                <a:srgbClr val="274E13"/>
              </a:solidFill>
            </a:endParaRPr>
          </a:p>
        </p:txBody>
      </p:sp>
      <p:sp>
        <p:nvSpPr>
          <p:cNvPr id="138" name="Google Shape;138;p14"/>
          <p:cNvSpPr txBox="1">
            <a:spLocks noGrp="1"/>
          </p:cNvSpPr>
          <p:nvPr>
            <p:ph type="body" idx="4294967295"/>
          </p:nvPr>
        </p:nvSpPr>
        <p:spPr>
          <a:xfrm>
            <a:off x="819150" y="187167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AutoNum type="arabicPeriod"/>
            </a:pPr>
            <a:r>
              <a:rPr lang="hr" sz="2500">
                <a:solidFill>
                  <a:srgbClr val="000000"/>
                </a:solidFill>
              </a:rPr>
              <a:t>utvrditi postojeće stanje iskorištavanja energije</a:t>
            </a:r>
            <a:endParaRPr sz="2500">
              <a:solidFill>
                <a:srgbClr val="000000"/>
              </a:solidFill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AutoNum type="arabicPeriod"/>
            </a:pPr>
            <a:r>
              <a:rPr lang="hr" sz="2500">
                <a:solidFill>
                  <a:srgbClr val="000000"/>
                </a:solidFill>
              </a:rPr>
              <a:t>obnovljivi izvori energije u Zadru</a:t>
            </a:r>
            <a:endParaRPr sz="2500">
              <a:solidFill>
                <a:srgbClr val="000000"/>
              </a:solidFill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AutoNum type="arabicPeriod"/>
            </a:pPr>
            <a:r>
              <a:rPr lang="hr" sz="2500">
                <a:solidFill>
                  <a:srgbClr val="000000"/>
                </a:solidFill>
              </a:rPr>
              <a:t>informiranje lokalne zajednice o čistim izvorima energije</a:t>
            </a:r>
            <a:endParaRPr sz="25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32"/>
          <p:cNvPicPr preferRelativeResize="0"/>
          <p:nvPr/>
        </p:nvPicPr>
        <p:blipFill rotWithShape="1">
          <a:blip r:embed="rId3">
            <a:alphaModFix/>
          </a:blip>
          <a:srcRect l="2496" t="4701" r="18738" b="17586"/>
          <a:stretch/>
        </p:blipFill>
        <p:spPr>
          <a:xfrm>
            <a:off x="476250" y="381000"/>
            <a:ext cx="7810500" cy="409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33"/>
          <p:cNvPicPr preferRelativeResize="0"/>
          <p:nvPr/>
        </p:nvPicPr>
        <p:blipFill rotWithShape="1">
          <a:blip r:embed="rId3">
            <a:alphaModFix/>
          </a:blip>
          <a:srcRect l="2284" t="3058" r="30115" b="20681"/>
          <a:stretch/>
        </p:blipFill>
        <p:spPr>
          <a:xfrm>
            <a:off x="845350" y="369125"/>
            <a:ext cx="6821075" cy="401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4000" dirty="0"/>
              <a:t>ZAHVAL</a:t>
            </a:r>
            <a:r>
              <a:rPr lang="hr-HR" sz="4000" dirty="0"/>
              <a:t>A…</a:t>
            </a:r>
            <a:endParaRPr sz="4000" dirty="0"/>
          </a:p>
        </p:txBody>
      </p:sp>
      <p:sp>
        <p:nvSpPr>
          <p:cNvPr id="2" name="Rezervirano mjesto teksta 1">
            <a:extLst>
              <a:ext uri="{FF2B5EF4-FFF2-40B4-BE49-F238E27FC236}">
                <a16:creationId xmlns:a16="http://schemas.microsoft.com/office/drawing/2014/main" id="{70E1E2D3-A55A-48B6-9E4E-CD465482F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1026" y="1849900"/>
            <a:ext cx="3000375" cy="1721975"/>
          </a:xfrm>
        </p:spPr>
        <p:txBody>
          <a:bodyPr/>
          <a:lstStyle/>
          <a:p>
            <a:r>
              <a:rPr lang="hr-HR" sz="1400" dirty="0"/>
              <a:t>Ravnatelju Strukovne škole Vice Vlatkovića - </a:t>
            </a:r>
            <a:r>
              <a:rPr lang="hr-HR" sz="1400" i="1" dirty="0"/>
              <a:t>Tihomiru Tomčiću </a:t>
            </a:r>
            <a:r>
              <a:rPr lang="hr-HR" sz="1400" dirty="0"/>
              <a:t>na susretljivosti u obilasku škole i svim informacijama koje su doprinijele kvaliteti našega istraživanja</a:t>
            </a:r>
          </a:p>
        </p:txBody>
      </p:sp>
      <p:pic>
        <p:nvPicPr>
          <p:cNvPr id="313" name="Google Shape;313;p35"/>
          <p:cNvPicPr preferRelativeResize="0"/>
          <p:nvPr/>
        </p:nvPicPr>
        <p:blipFill rotWithShape="1">
          <a:blip r:embed="rId3">
            <a:alphaModFix/>
          </a:blip>
          <a:srcRect l="10882" r="5147" b="1710"/>
          <a:stretch/>
        </p:blipFill>
        <p:spPr>
          <a:xfrm>
            <a:off x="4036225" y="332750"/>
            <a:ext cx="4476749" cy="3929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5"/>
          <p:cNvSpPr txBox="1">
            <a:spLocks noGrp="1"/>
          </p:cNvSpPr>
          <p:nvPr>
            <p:ph type="title"/>
          </p:nvPr>
        </p:nvSpPr>
        <p:spPr>
          <a:xfrm>
            <a:off x="527500" y="512225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4000"/>
              <a:t>FOSILNA GORIVA</a:t>
            </a:r>
            <a:endParaRPr sz="4000"/>
          </a:p>
        </p:txBody>
      </p:sp>
      <p:pic>
        <p:nvPicPr>
          <p:cNvPr id="144" name="Google Shape;144;p15"/>
          <p:cNvPicPr preferRelativeResize="0"/>
          <p:nvPr/>
        </p:nvPicPr>
        <p:blipFill rotWithShape="1">
          <a:blip r:embed="rId3">
            <a:alphaModFix/>
          </a:blip>
          <a:srcRect l="28346"/>
          <a:stretch/>
        </p:blipFill>
        <p:spPr>
          <a:xfrm>
            <a:off x="369075" y="1714500"/>
            <a:ext cx="2614201" cy="25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5"/>
          <p:cNvPicPr preferRelativeResize="0"/>
          <p:nvPr/>
        </p:nvPicPr>
        <p:blipFill rotWithShape="1">
          <a:blip r:embed="rId4">
            <a:alphaModFix/>
          </a:blip>
          <a:srcRect l="14295" r="33340"/>
          <a:stretch/>
        </p:blipFill>
        <p:spPr>
          <a:xfrm>
            <a:off x="3161050" y="1714500"/>
            <a:ext cx="2351499" cy="25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5"/>
          <p:cNvPicPr preferRelativeResize="0"/>
          <p:nvPr/>
        </p:nvPicPr>
        <p:blipFill rotWithShape="1">
          <a:blip r:embed="rId5">
            <a:alphaModFix/>
          </a:blip>
          <a:srcRect l="26374" t="2865" r="29120"/>
          <a:stretch/>
        </p:blipFill>
        <p:spPr>
          <a:xfrm>
            <a:off x="5713150" y="1643050"/>
            <a:ext cx="2049725" cy="27835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5"/>
          <p:cNvSpPr txBox="1"/>
          <p:nvPr/>
        </p:nvSpPr>
        <p:spPr>
          <a:xfrm>
            <a:off x="381000" y="4321975"/>
            <a:ext cx="22884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1800" dirty="0"/>
              <a:t>Slika 1. Nafta</a:t>
            </a:r>
            <a:endParaRPr sz="1800" dirty="0"/>
          </a:p>
        </p:txBody>
      </p:sp>
      <p:sp>
        <p:nvSpPr>
          <p:cNvPr id="148" name="Google Shape;148;p15"/>
          <p:cNvSpPr txBox="1"/>
          <p:nvPr/>
        </p:nvSpPr>
        <p:spPr>
          <a:xfrm>
            <a:off x="3131350" y="4321975"/>
            <a:ext cx="2298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 dirty="0"/>
              <a:t>S</a:t>
            </a:r>
            <a:r>
              <a:rPr lang="hr" sz="1800" dirty="0"/>
              <a:t>lika 2. Ugljen</a:t>
            </a:r>
            <a:endParaRPr sz="1800" dirty="0"/>
          </a:p>
        </p:txBody>
      </p:sp>
      <p:sp>
        <p:nvSpPr>
          <p:cNvPr id="149" name="Google Shape;149;p15"/>
          <p:cNvSpPr txBox="1"/>
          <p:nvPr/>
        </p:nvSpPr>
        <p:spPr>
          <a:xfrm>
            <a:off x="5691200" y="4321975"/>
            <a:ext cx="3190800" cy="6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1800" dirty="0"/>
              <a:t>Slika 3. Zemni plin (simbol)</a:t>
            </a:r>
            <a:endParaRPr sz="1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6"/>
          <p:cNvSpPr txBox="1">
            <a:spLocks noGrp="1"/>
          </p:cNvSpPr>
          <p:nvPr>
            <p:ph type="title"/>
          </p:nvPr>
        </p:nvSpPr>
        <p:spPr>
          <a:xfrm>
            <a:off x="664375" y="512225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3500"/>
              <a:t>NEDOSTATCI </a:t>
            </a:r>
            <a:endParaRPr sz="3500"/>
          </a:p>
        </p:txBody>
      </p:sp>
      <p:sp>
        <p:nvSpPr>
          <p:cNvPr id="155" name="Google Shape;155;p16"/>
          <p:cNvSpPr txBox="1">
            <a:spLocks noGrp="1"/>
          </p:cNvSpPr>
          <p:nvPr>
            <p:ph type="body" idx="4294967295"/>
          </p:nvPr>
        </p:nvSpPr>
        <p:spPr>
          <a:xfrm>
            <a:off x="333375" y="1238250"/>
            <a:ext cx="4899000" cy="360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Char char="➔"/>
            </a:pPr>
            <a:r>
              <a:rPr lang="hr" sz="2300" dirty="0">
                <a:solidFill>
                  <a:srgbClr val="000000"/>
                </a:solidFill>
              </a:rPr>
              <a:t>neobnovljivi izvori energije</a:t>
            </a:r>
            <a:endParaRPr sz="2300" dirty="0">
              <a:solidFill>
                <a:srgbClr val="000000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300"/>
              <a:buChar char="➔"/>
            </a:pPr>
            <a:r>
              <a:rPr lang="hr" sz="2300" dirty="0">
                <a:solidFill>
                  <a:srgbClr val="980000"/>
                </a:solidFill>
              </a:rPr>
              <a:t>zalihe ograničene</a:t>
            </a:r>
            <a:endParaRPr sz="2300" dirty="0">
              <a:solidFill>
                <a:srgbClr val="980000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Char char="➔"/>
            </a:pPr>
            <a:r>
              <a:rPr lang="hr" sz="2300" dirty="0">
                <a:solidFill>
                  <a:srgbClr val="000000"/>
                </a:solidFill>
              </a:rPr>
              <a:t>glavni uzrok emisije CO</a:t>
            </a:r>
            <a:r>
              <a:rPr lang="hr" sz="2300" baseline="-25000" dirty="0">
                <a:solidFill>
                  <a:srgbClr val="000000"/>
                </a:solidFill>
              </a:rPr>
              <a:t>2 </a:t>
            </a:r>
            <a:r>
              <a:rPr lang="hr" sz="2300" dirty="0">
                <a:solidFill>
                  <a:srgbClr val="000000"/>
                </a:solidFill>
              </a:rPr>
              <a:t>i ostalih plinova</a:t>
            </a:r>
            <a:endParaRPr sz="2300" dirty="0">
              <a:solidFill>
                <a:srgbClr val="000000"/>
              </a:solidFill>
            </a:endParaRPr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Char char="◆"/>
            </a:pPr>
            <a:r>
              <a:rPr lang="hr" sz="2300" dirty="0">
                <a:solidFill>
                  <a:srgbClr val="000000"/>
                </a:solidFill>
              </a:rPr>
              <a:t>efekt staklenika</a:t>
            </a:r>
            <a:endParaRPr sz="2300" dirty="0">
              <a:solidFill>
                <a:srgbClr val="000000"/>
              </a:solidFill>
            </a:endParaRPr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Char char="◆"/>
            </a:pPr>
            <a:r>
              <a:rPr lang="hr" sz="2300" dirty="0">
                <a:solidFill>
                  <a:srgbClr val="000000"/>
                </a:solidFill>
              </a:rPr>
              <a:t>pridonosi globalnom zatopljenju</a:t>
            </a:r>
            <a:r>
              <a:rPr lang="hr" sz="2300" baseline="-25000" dirty="0">
                <a:solidFill>
                  <a:srgbClr val="000000"/>
                </a:solidFill>
              </a:rPr>
              <a:t>      </a:t>
            </a:r>
            <a:endParaRPr sz="2300" baseline="-25000" dirty="0">
              <a:solidFill>
                <a:srgbClr val="000000"/>
              </a:solidFill>
            </a:endParaRPr>
          </a:p>
        </p:txBody>
      </p:sp>
      <p:pic>
        <p:nvPicPr>
          <p:cNvPr id="156" name="Google Shape;156;p16"/>
          <p:cNvPicPr preferRelativeResize="0"/>
          <p:nvPr/>
        </p:nvPicPr>
        <p:blipFill rotWithShape="1">
          <a:blip r:embed="rId3">
            <a:alphaModFix/>
          </a:blip>
          <a:srcRect l="38213" r="19350"/>
          <a:stretch/>
        </p:blipFill>
        <p:spPr>
          <a:xfrm>
            <a:off x="5357650" y="196438"/>
            <a:ext cx="3583925" cy="4750612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6"/>
          <p:cNvSpPr txBox="1"/>
          <p:nvPr/>
        </p:nvSpPr>
        <p:spPr>
          <a:xfrm>
            <a:off x="2643175" y="4179100"/>
            <a:ext cx="2916900" cy="7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1800" dirty="0"/>
              <a:t>Slika 4. ZAGAĐIVANJE OKOLIŠA</a:t>
            </a:r>
            <a:endParaRPr sz="1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7"/>
          <p:cNvSpPr txBox="1">
            <a:spLocks noGrp="1"/>
          </p:cNvSpPr>
          <p:nvPr>
            <p:ph type="title"/>
          </p:nvPr>
        </p:nvSpPr>
        <p:spPr>
          <a:xfrm>
            <a:off x="676275" y="452450"/>
            <a:ext cx="7693800" cy="9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4000"/>
              <a:t>EMISIJA CO</a:t>
            </a:r>
            <a:r>
              <a:rPr lang="hr" sz="4000" baseline="-25000"/>
              <a:t>2 </a:t>
            </a:r>
            <a:endParaRPr sz="4000"/>
          </a:p>
        </p:txBody>
      </p:sp>
      <p:sp>
        <p:nvSpPr>
          <p:cNvPr id="163" name="Google Shape;163;p17"/>
          <p:cNvSpPr txBox="1">
            <a:spLocks noGrp="1"/>
          </p:cNvSpPr>
          <p:nvPr>
            <p:ph type="body" idx="4294967295"/>
          </p:nvPr>
        </p:nvSpPr>
        <p:spPr>
          <a:xfrm>
            <a:off x="4750650" y="1632250"/>
            <a:ext cx="35148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Char char="➔"/>
            </a:pPr>
            <a:r>
              <a:rPr lang="hr" sz="2300">
                <a:solidFill>
                  <a:srgbClr val="000000"/>
                </a:solidFill>
              </a:rPr>
              <a:t>promet</a:t>
            </a:r>
            <a:endParaRPr sz="2300">
              <a:solidFill>
                <a:srgbClr val="000000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Char char="➔"/>
            </a:pPr>
            <a:r>
              <a:rPr lang="hr" sz="2300">
                <a:solidFill>
                  <a:srgbClr val="000000"/>
                </a:solidFill>
              </a:rPr>
              <a:t>industrija</a:t>
            </a:r>
            <a:endParaRPr sz="2300">
              <a:solidFill>
                <a:srgbClr val="000000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Char char="➔"/>
            </a:pPr>
            <a:r>
              <a:rPr lang="hr" sz="2300">
                <a:solidFill>
                  <a:srgbClr val="000000"/>
                </a:solidFill>
              </a:rPr>
              <a:t>kućanstva</a:t>
            </a:r>
            <a:endParaRPr sz="2300">
              <a:solidFill>
                <a:srgbClr val="000000"/>
              </a:solidFill>
            </a:endParaRPr>
          </a:p>
        </p:txBody>
      </p:sp>
      <p:sp>
        <p:nvSpPr>
          <p:cNvPr id="164" name="Google Shape;164;p17"/>
          <p:cNvSpPr txBox="1"/>
          <p:nvPr/>
        </p:nvSpPr>
        <p:spPr>
          <a:xfrm>
            <a:off x="607250" y="1771925"/>
            <a:ext cx="3514800" cy="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2400"/>
              <a:t>NAJVEĆI UZROČNICI:</a:t>
            </a:r>
            <a:endParaRPr sz="2400"/>
          </a:p>
        </p:txBody>
      </p:sp>
      <p:pic>
        <p:nvPicPr>
          <p:cNvPr id="165" name="Google Shape;165;p17"/>
          <p:cNvPicPr preferRelativeResize="0"/>
          <p:nvPr/>
        </p:nvPicPr>
        <p:blipFill rotWithShape="1">
          <a:blip r:embed="rId3">
            <a:alphaModFix/>
          </a:blip>
          <a:srcRect r="13284"/>
          <a:stretch/>
        </p:blipFill>
        <p:spPr>
          <a:xfrm>
            <a:off x="219950" y="2452625"/>
            <a:ext cx="3355805" cy="244084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7"/>
          <p:cNvSpPr txBox="1"/>
          <p:nvPr/>
        </p:nvSpPr>
        <p:spPr>
          <a:xfrm>
            <a:off x="3762400" y="4333875"/>
            <a:ext cx="38814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1800" dirty="0"/>
              <a:t>Slika 5. Automobilski ispušni plinovi</a:t>
            </a:r>
            <a:endParaRPr sz="1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8"/>
          <p:cNvSpPr txBox="1">
            <a:spLocks noGrp="1"/>
          </p:cNvSpPr>
          <p:nvPr>
            <p:ph type="title"/>
          </p:nvPr>
        </p:nvSpPr>
        <p:spPr>
          <a:xfrm>
            <a:off x="723900" y="607475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4000"/>
              <a:t>OBNOVLJIVI IZVORI ENERGIJE </a:t>
            </a:r>
            <a:endParaRPr sz="4000"/>
          </a:p>
        </p:txBody>
      </p:sp>
      <p:sp>
        <p:nvSpPr>
          <p:cNvPr id="172" name="Google Shape;172;p18"/>
          <p:cNvSpPr txBox="1">
            <a:spLocks noGrp="1"/>
          </p:cNvSpPr>
          <p:nvPr>
            <p:ph type="body" idx="4294967295"/>
          </p:nvPr>
        </p:nvSpPr>
        <p:spPr>
          <a:xfrm>
            <a:off x="723900" y="16721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Char char="➔"/>
            </a:pPr>
            <a:r>
              <a:rPr lang="hr" sz="2300">
                <a:solidFill>
                  <a:srgbClr val="000000"/>
                </a:solidFill>
              </a:rPr>
              <a:t>energija vjetra</a:t>
            </a:r>
            <a:endParaRPr sz="2300">
              <a:solidFill>
                <a:srgbClr val="000000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Char char="➔"/>
            </a:pPr>
            <a:r>
              <a:rPr lang="hr" sz="2300">
                <a:solidFill>
                  <a:srgbClr val="000000"/>
                </a:solidFill>
              </a:rPr>
              <a:t>solarna energija</a:t>
            </a:r>
            <a:endParaRPr sz="2300">
              <a:solidFill>
                <a:srgbClr val="000000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Char char="➔"/>
            </a:pPr>
            <a:r>
              <a:rPr lang="hr" sz="2300">
                <a:solidFill>
                  <a:srgbClr val="000000"/>
                </a:solidFill>
              </a:rPr>
              <a:t>geotermalna energija</a:t>
            </a:r>
            <a:endParaRPr sz="2300">
              <a:solidFill>
                <a:srgbClr val="000000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Char char="➔"/>
            </a:pPr>
            <a:r>
              <a:rPr lang="hr" sz="2300">
                <a:solidFill>
                  <a:srgbClr val="000000"/>
                </a:solidFill>
              </a:rPr>
              <a:t>energija vode</a:t>
            </a:r>
            <a:endParaRPr sz="2300">
              <a:solidFill>
                <a:srgbClr val="000000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Char char="➔"/>
            </a:pPr>
            <a:r>
              <a:rPr lang="hr" sz="2300">
                <a:solidFill>
                  <a:srgbClr val="000000"/>
                </a:solidFill>
              </a:rPr>
              <a:t>biomasa</a:t>
            </a:r>
            <a:endParaRPr sz="2300">
              <a:solidFill>
                <a:srgbClr val="000000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300"/>
              <a:buChar char="➔"/>
            </a:pPr>
            <a:r>
              <a:rPr lang="hr" sz="2300">
                <a:solidFill>
                  <a:srgbClr val="980000"/>
                </a:solidFill>
              </a:rPr>
              <a:t>nisu štetni za okoliš</a:t>
            </a:r>
            <a:endParaRPr sz="2300">
              <a:solidFill>
                <a:srgbClr val="980000"/>
              </a:solidFill>
            </a:endParaRPr>
          </a:p>
        </p:txBody>
      </p:sp>
      <p:pic>
        <p:nvPicPr>
          <p:cNvPr id="173" name="Google Shape;173;p18"/>
          <p:cNvPicPr preferRelativeResize="0"/>
          <p:nvPr/>
        </p:nvPicPr>
        <p:blipFill rotWithShape="1">
          <a:blip r:embed="rId3">
            <a:alphaModFix/>
          </a:blip>
          <a:srcRect l="-2092" t="8610" b="14091"/>
          <a:stretch/>
        </p:blipFill>
        <p:spPr>
          <a:xfrm>
            <a:off x="4869650" y="1434000"/>
            <a:ext cx="3190175" cy="241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8"/>
          <p:cNvSpPr txBox="1"/>
          <p:nvPr/>
        </p:nvSpPr>
        <p:spPr>
          <a:xfrm>
            <a:off x="4067175" y="4012425"/>
            <a:ext cx="4707825" cy="6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1800" dirty="0"/>
              <a:t>Slika 6. Simbol alternativnih izvora energije</a:t>
            </a:r>
            <a:endParaRPr sz="1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9"/>
          <p:cNvSpPr txBox="1">
            <a:spLocks noGrp="1"/>
          </p:cNvSpPr>
          <p:nvPr>
            <p:ph type="title"/>
          </p:nvPr>
        </p:nvSpPr>
        <p:spPr>
          <a:xfrm>
            <a:off x="757250" y="55985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3500" dirty="0"/>
              <a:t>ZADAR - primjeri dobre prakse</a:t>
            </a:r>
            <a:endParaRPr sz="3500" dirty="0"/>
          </a:p>
        </p:txBody>
      </p:sp>
      <p:sp>
        <p:nvSpPr>
          <p:cNvPr id="180" name="Google Shape;180;p19"/>
          <p:cNvSpPr/>
          <p:nvPr/>
        </p:nvSpPr>
        <p:spPr>
          <a:xfrm>
            <a:off x="698750" y="1315700"/>
            <a:ext cx="1891200" cy="1809600"/>
          </a:xfrm>
          <a:prstGeom prst="ellipse">
            <a:avLst/>
          </a:prstGeom>
          <a:solidFill>
            <a:srgbClr val="93C47D"/>
          </a:solidFill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9"/>
          <p:cNvSpPr/>
          <p:nvPr/>
        </p:nvSpPr>
        <p:spPr>
          <a:xfrm>
            <a:off x="2619375" y="3298025"/>
            <a:ext cx="1357200" cy="13098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9"/>
          <p:cNvSpPr/>
          <p:nvPr/>
        </p:nvSpPr>
        <p:spPr>
          <a:xfrm>
            <a:off x="4572000" y="1404950"/>
            <a:ext cx="1297800" cy="1220400"/>
          </a:xfrm>
          <a:prstGeom prst="ellipse">
            <a:avLst/>
          </a:prstGeom>
          <a:solidFill>
            <a:srgbClr val="6AA84F"/>
          </a:solidFill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9"/>
          <p:cNvSpPr/>
          <p:nvPr/>
        </p:nvSpPr>
        <p:spPr>
          <a:xfrm>
            <a:off x="5488775" y="2571750"/>
            <a:ext cx="2429100" cy="2286000"/>
          </a:xfrm>
          <a:prstGeom prst="ellipse">
            <a:avLst/>
          </a:prstGeom>
          <a:solidFill>
            <a:srgbClr val="93C47D"/>
          </a:solidFill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9"/>
          <p:cNvSpPr/>
          <p:nvPr/>
        </p:nvSpPr>
        <p:spPr>
          <a:xfrm>
            <a:off x="3393200" y="1629388"/>
            <a:ext cx="1571700" cy="1553700"/>
          </a:xfrm>
          <a:prstGeom prst="ellipse">
            <a:avLst/>
          </a:prstGeom>
          <a:solidFill>
            <a:srgbClr val="93C47D"/>
          </a:solidFill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185" name="Google Shape;185;p19"/>
          <p:cNvSpPr txBox="1"/>
          <p:nvPr/>
        </p:nvSpPr>
        <p:spPr>
          <a:xfrm>
            <a:off x="2714625" y="3589775"/>
            <a:ext cx="1571700" cy="7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1600"/>
              <a:t>SOLARNE “KLUPE”</a:t>
            </a:r>
            <a:endParaRPr sz="1600"/>
          </a:p>
        </p:txBody>
      </p:sp>
      <p:sp>
        <p:nvSpPr>
          <p:cNvPr id="186" name="Google Shape;186;p19"/>
          <p:cNvSpPr txBox="1"/>
          <p:nvPr/>
        </p:nvSpPr>
        <p:spPr>
          <a:xfrm>
            <a:off x="5548000" y="3458775"/>
            <a:ext cx="2560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1600"/>
              <a:t>VJETROELEKTRANE</a:t>
            </a:r>
            <a:endParaRPr sz="1600"/>
          </a:p>
        </p:txBody>
      </p:sp>
      <p:sp>
        <p:nvSpPr>
          <p:cNvPr id="187" name="Google Shape;187;p19"/>
          <p:cNvSpPr txBox="1"/>
          <p:nvPr/>
        </p:nvSpPr>
        <p:spPr>
          <a:xfrm>
            <a:off x="3530150" y="2184225"/>
            <a:ext cx="129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1600"/>
              <a:t>E-VOZILA</a:t>
            </a:r>
            <a:endParaRPr sz="1600"/>
          </a:p>
        </p:txBody>
      </p:sp>
      <p:sp>
        <p:nvSpPr>
          <p:cNvPr id="188" name="Google Shape;188;p19"/>
          <p:cNvSpPr txBox="1"/>
          <p:nvPr/>
        </p:nvSpPr>
        <p:spPr>
          <a:xfrm>
            <a:off x="858500" y="1669850"/>
            <a:ext cx="15717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9"/>
          <p:cNvSpPr txBox="1"/>
          <p:nvPr/>
        </p:nvSpPr>
        <p:spPr>
          <a:xfrm>
            <a:off x="757250" y="1767500"/>
            <a:ext cx="1774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1600" dirty="0"/>
              <a:t>BICIKLIZAM- BICIKLISTIČKE T</a:t>
            </a:r>
            <a:r>
              <a:rPr lang="hr-HR" sz="1600" dirty="0"/>
              <a:t>RAKE</a:t>
            </a:r>
            <a:endParaRPr sz="1600" dirty="0"/>
          </a:p>
        </p:txBody>
      </p:sp>
      <p:sp>
        <p:nvSpPr>
          <p:cNvPr id="190" name="Google Shape;190;p19"/>
          <p:cNvSpPr txBox="1"/>
          <p:nvPr/>
        </p:nvSpPr>
        <p:spPr>
          <a:xfrm>
            <a:off x="4726550" y="1658837"/>
            <a:ext cx="12741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PUNIONICE</a:t>
            </a:r>
            <a:endParaRPr/>
          </a:p>
        </p:txBody>
      </p:sp>
      <p:sp>
        <p:nvSpPr>
          <p:cNvPr id="191" name="Google Shape;191;p19"/>
          <p:cNvSpPr/>
          <p:nvPr/>
        </p:nvSpPr>
        <p:spPr>
          <a:xfrm>
            <a:off x="428625" y="3524250"/>
            <a:ext cx="1321500" cy="1285800"/>
          </a:xfrm>
          <a:prstGeom prst="ellipse">
            <a:avLst/>
          </a:prstGeom>
          <a:solidFill>
            <a:srgbClr val="93C47D"/>
          </a:solidFill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9"/>
          <p:cNvSpPr txBox="1"/>
          <p:nvPr/>
        </p:nvSpPr>
        <p:spPr>
          <a:xfrm>
            <a:off x="500075" y="3804000"/>
            <a:ext cx="1297800" cy="7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1600"/>
              <a:t>SOLARNO “STABLO”</a:t>
            </a:r>
            <a:endParaRPr sz="1600"/>
          </a:p>
        </p:txBody>
      </p:sp>
      <p:sp>
        <p:nvSpPr>
          <p:cNvPr id="193" name="Google Shape;193;p19"/>
          <p:cNvSpPr/>
          <p:nvPr/>
        </p:nvSpPr>
        <p:spPr>
          <a:xfrm>
            <a:off x="7060400" y="1315700"/>
            <a:ext cx="1274100" cy="1155000"/>
          </a:xfrm>
          <a:prstGeom prst="ellipse">
            <a:avLst/>
          </a:prstGeom>
          <a:solidFill>
            <a:srgbClr val="93C47D"/>
          </a:solidFill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9"/>
          <p:cNvSpPr txBox="1"/>
          <p:nvPr/>
        </p:nvSpPr>
        <p:spPr>
          <a:xfrm>
            <a:off x="7155650" y="1559150"/>
            <a:ext cx="1297800" cy="7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1600"/>
              <a:t>POZDRAV SUNCU</a:t>
            </a:r>
            <a:endParaRPr sz="16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0"/>
          <p:cNvSpPr txBox="1">
            <a:spLocks noGrp="1"/>
          </p:cNvSpPr>
          <p:nvPr>
            <p:ph type="title"/>
          </p:nvPr>
        </p:nvSpPr>
        <p:spPr>
          <a:xfrm>
            <a:off x="604850" y="547925"/>
            <a:ext cx="7505700" cy="83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4000"/>
              <a:t>POZDRAV SUNCU</a:t>
            </a:r>
            <a:endParaRPr sz="4000"/>
          </a:p>
        </p:txBody>
      </p:sp>
      <p:pic>
        <p:nvPicPr>
          <p:cNvPr id="200" name="Google Shape;200;p20"/>
          <p:cNvPicPr preferRelativeResize="0"/>
          <p:nvPr/>
        </p:nvPicPr>
        <p:blipFill rotWithShape="1">
          <a:blip r:embed="rId3">
            <a:alphaModFix/>
          </a:blip>
          <a:srcRect l="7584" r="42189"/>
          <a:stretch/>
        </p:blipFill>
        <p:spPr>
          <a:xfrm>
            <a:off x="6369875" y="321400"/>
            <a:ext cx="2381250" cy="3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0"/>
          <p:cNvPicPr preferRelativeResize="0"/>
          <p:nvPr/>
        </p:nvPicPr>
        <p:blipFill rotWithShape="1">
          <a:blip r:embed="rId4">
            <a:alphaModFix/>
          </a:blip>
          <a:srcRect l="2180" t="7329" r="2608" b="4471"/>
          <a:stretch/>
        </p:blipFill>
        <p:spPr>
          <a:xfrm>
            <a:off x="250050" y="2337575"/>
            <a:ext cx="4083824" cy="257257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0"/>
          <p:cNvSpPr txBox="1"/>
          <p:nvPr/>
        </p:nvSpPr>
        <p:spPr>
          <a:xfrm>
            <a:off x="4381524" y="4298150"/>
            <a:ext cx="2895575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 dirty="0"/>
              <a:t>S</a:t>
            </a:r>
            <a:r>
              <a:rPr lang="hr" sz="1600" dirty="0"/>
              <a:t>lika 8. Pozdrav Suncu noću</a:t>
            </a:r>
            <a:endParaRPr sz="1600" dirty="0"/>
          </a:p>
        </p:txBody>
      </p:sp>
      <p:sp>
        <p:nvSpPr>
          <p:cNvPr id="203" name="Google Shape;203;p20"/>
          <p:cNvSpPr txBox="1"/>
          <p:nvPr/>
        </p:nvSpPr>
        <p:spPr>
          <a:xfrm>
            <a:off x="6153150" y="3559975"/>
            <a:ext cx="2633525" cy="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1600" dirty="0"/>
              <a:t>Slika 7. Pozdrav Suncu na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1600" dirty="0"/>
              <a:t>              </a:t>
            </a:r>
            <a:r>
              <a:rPr lang="hr-HR" sz="1600" dirty="0"/>
              <a:t>z</a:t>
            </a:r>
            <a:r>
              <a:rPr lang="hr" sz="1600" dirty="0"/>
              <a:t>adarskoj rivi</a:t>
            </a:r>
            <a:endParaRPr sz="1600" dirty="0"/>
          </a:p>
        </p:txBody>
      </p:sp>
      <p:sp>
        <p:nvSpPr>
          <p:cNvPr id="204" name="Google Shape;204;p20"/>
          <p:cNvSpPr txBox="1"/>
          <p:nvPr/>
        </p:nvSpPr>
        <p:spPr>
          <a:xfrm>
            <a:off x="440525" y="1321600"/>
            <a:ext cx="5643600" cy="8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➔"/>
            </a:pPr>
            <a:r>
              <a:rPr lang="hr" sz="2100" dirty="0"/>
              <a:t>više od 300 solarnih ploča → energija Sunca → električna </a:t>
            </a:r>
            <a:r>
              <a:rPr lang="hr-HR" sz="2100" dirty="0"/>
              <a:t>energija</a:t>
            </a:r>
            <a:endParaRPr sz="21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1"/>
          <p:cNvSpPr txBox="1">
            <a:spLocks noGrp="1"/>
          </p:cNvSpPr>
          <p:nvPr>
            <p:ph type="title"/>
          </p:nvPr>
        </p:nvSpPr>
        <p:spPr>
          <a:xfrm>
            <a:off x="509575" y="500325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4000"/>
              <a:t>OBNOVA POZDRAVA SUNCU</a:t>
            </a:r>
            <a:endParaRPr sz="4000"/>
          </a:p>
        </p:txBody>
      </p:sp>
      <p:pic>
        <p:nvPicPr>
          <p:cNvPr id="210" name="Google Shape;210;p21"/>
          <p:cNvPicPr preferRelativeResize="0"/>
          <p:nvPr/>
        </p:nvPicPr>
        <p:blipFill rotWithShape="1">
          <a:blip r:embed="rId3">
            <a:alphaModFix/>
          </a:blip>
          <a:srcRect l="13299" t="10554"/>
          <a:stretch/>
        </p:blipFill>
        <p:spPr>
          <a:xfrm>
            <a:off x="4702975" y="1248000"/>
            <a:ext cx="4102098" cy="3173948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1"/>
          <p:cNvSpPr txBox="1"/>
          <p:nvPr/>
        </p:nvSpPr>
        <p:spPr>
          <a:xfrm>
            <a:off x="4964900" y="4476750"/>
            <a:ext cx="3911700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" sz="1600" dirty="0"/>
              <a:t>Slika 9. Renoviranje solarnih ploča</a:t>
            </a:r>
            <a:endParaRPr sz="1600" dirty="0"/>
          </a:p>
        </p:txBody>
      </p:sp>
      <p:pic>
        <p:nvPicPr>
          <p:cNvPr id="212" name="Google Shape;21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900" y="2135008"/>
            <a:ext cx="4102100" cy="2734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367</Words>
  <Application>Microsoft Office PowerPoint</Application>
  <PresentationFormat>Prikaz na zaslonu (16:9)</PresentationFormat>
  <Paragraphs>85</Paragraphs>
  <Slides>22</Slides>
  <Notes>22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22</vt:i4>
      </vt:variant>
    </vt:vector>
  </HeadingPairs>
  <TitlesOfParts>
    <vt:vector size="26" baseType="lpstr">
      <vt:lpstr>Nunito</vt:lpstr>
      <vt:lpstr>Calibri</vt:lpstr>
      <vt:lpstr>Arial</vt:lpstr>
      <vt:lpstr>Shift</vt:lpstr>
      <vt:lpstr>ENERGIJA IZ ČISTIH IZVORA</vt:lpstr>
      <vt:lpstr>CILJEVI</vt:lpstr>
      <vt:lpstr>FOSILNA GORIVA</vt:lpstr>
      <vt:lpstr>NEDOSTATCI </vt:lpstr>
      <vt:lpstr>EMISIJA CO2 </vt:lpstr>
      <vt:lpstr>OBNOVLJIVI IZVORI ENERGIJE </vt:lpstr>
      <vt:lpstr>ZADAR - primjeri dobre prakse</vt:lpstr>
      <vt:lpstr>POZDRAV SUNCU</vt:lpstr>
      <vt:lpstr>OBNOVA POZDRAVA SUNCU</vt:lpstr>
      <vt:lpstr>SOLARNO “STABLO”</vt:lpstr>
      <vt:lpstr>SOLARNE KLUPE</vt:lpstr>
      <vt:lpstr>VJETROELEKTRANE</vt:lpstr>
      <vt:lpstr>ELEKTRIČNO VOZILO</vt:lpstr>
      <vt:lpstr>PREDNOSTI E-VOZILA</vt:lpstr>
      <vt:lpstr>ELEKTRIČNE PUNIONICE</vt:lpstr>
      <vt:lpstr>BICIKLIZAM</vt:lpstr>
      <vt:lpstr>UPOZNAVANJE UČENIKA S TEMOM  </vt:lpstr>
      <vt:lpstr>REZULTATI ANKETE</vt:lpstr>
      <vt:lpstr>PowerPoint prezentacija</vt:lpstr>
      <vt:lpstr>PowerPoint prezentacija</vt:lpstr>
      <vt:lpstr>PowerPoint prezentacija</vt:lpstr>
      <vt:lpstr>ZAHVALA…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ENERGIJA IZ ČISTIH IZVORA</dc:title>
  <dc:creator>gabi</dc:creator>
  <cp:lastModifiedBy>Marin Pašić</cp:lastModifiedBy>
  <cp:revision>2</cp:revision>
  <dcterms:modified xsi:type="dcterms:W3CDTF">2019-06-24T07:42:15Z</dcterms:modified>
</cp:coreProperties>
</file>