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>
        <p:scale>
          <a:sx n="30" d="100"/>
          <a:sy n="30" d="100"/>
        </p:scale>
        <p:origin x="11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4713405"/>
            <a:ext cx="24480361" cy="10026815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5126892"/>
            <a:ext cx="21600319" cy="695343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0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96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533356"/>
            <a:ext cx="6210092" cy="24407029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533356"/>
            <a:ext cx="18270270" cy="2440702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584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3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7180114"/>
            <a:ext cx="24840367" cy="11980175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19273626"/>
            <a:ext cx="24840367" cy="6300091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22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7666780"/>
            <a:ext cx="12240181" cy="1827360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7666780"/>
            <a:ext cx="12240181" cy="1827360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82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533362"/>
            <a:ext cx="24840367" cy="556675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7060106"/>
            <a:ext cx="12183928" cy="3460049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0520155"/>
            <a:ext cx="12183928" cy="1547356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7060106"/>
            <a:ext cx="12243932" cy="3460049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0520155"/>
            <a:ext cx="12243932" cy="1547356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88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58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0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20028"/>
            <a:ext cx="9288887" cy="672009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4146734"/>
            <a:ext cx="14580215" cy="20466969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8640127"/>
            <a:ext cx="9288887" cy="16006905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7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20028"/>
            <a:ext cx="9288887" cy="672009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4146734"/>
            <a:ext cx="14580215" cy="20466969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8640127"/>
            <a:ext cx="9288887" cy="16006905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17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533362"/>
            <a:ext cx="24840367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7666780"/>
            <a:ext cx="24840367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26693734"/>
            <a:ext cx="6480096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5475-EE81-493E-93A9-E50F576CFB4D}" type="datetimeFigureOut">
              <a:rPr lang="hr-HR" smtClean="0"/>
              <a:t>19.6.2023.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26693734"/>
            <a:ext cx="972014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26693734"/>
            <a:ext cx="6480096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CDD4-D4A1-42B2-9F0B-E43C6D54F8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11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9D8B7D4-3C0E-4AE1-B8F2-E46DE71E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56"/>
            <a:ext cx="3842892" cy="35430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544D191-C24F-4F0B-A069-08576CBBD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8459" y="-53764"/>
            <a:ext cx="3291966" cy="37025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DA53C6-9297-4FC3-BD85-A4A12CF43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3180" y="4191654"/>
            <a:ext cx="6381487" cy="38538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D451321-F7BD-417C-BECC-8B2C2F013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156" y="11261796"/>
            <a:ext cx="7041534" cy="47642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4E2C2A3-78C1-479E-A664-5C347B74B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505" y="22115663"/>
            <a:ext cx="7653522" cy="487965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4BEAF31-C5F8-4AF6-A33D-7EA5A5041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552" y="11309439"/>
            <a:ext cx="7255776" cy="2334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514EDE4-F7B5-408C-9514-C68FAB00D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1307" y="15433251"/>
            <a:ext cx="4021941" cy="281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53B8E7A-25F0-4FBF-9855-427C99E989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663" y="18644974"/>
            <a:ext cx="5514440" cy="980344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C973070-55AC-4C6D-A6ED-49E743FA07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593" y="3919782"/>
            <a:ext cx="6489834" cy="4100272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C1B6ABD6-9043-487F-9D9D-EF5F690E867B}"/>
              </a:ext>
            </a:extLst>
          </p:cNvPr>
          <p:cNvSpPr txBox="1"/>
          <p:nvPr/>
        </p:nvSpPr>
        <p:spPr>
          <a:xfrm>
            <a:off x="6187033" y="352003"/>
            <a:ext cx="14392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Erasmus + projekti  </a:t>
            </a:r>
          </a:p>
          <a:p>
            <a:pPr algn="ctr"/>
            <a:r>
              <a:rPr lang="hr-HR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Medicinske škole Ante </a:t>
            </a:r>
            <a:r>
              <a:rPr lang="hr-HR" sz="8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Kuzmanića</a:t>
            </a:r>
            <a:r>
              <a:rPr lang="hr-HR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Zadar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BD16E9B-BD10-4D19-B073-4658CD4B336F}"/>
              </a:ext>
            </a:extLst>
          </p:cNvPr>
          <p:cNvSpPr txBox="1"/>
          <p:nvPr/>
        </p:nvSpPr>
        <p:spPr>
          <a:xfrm>
            <a:off x="597362" y="8621600"/>
            <a:ext cx="725577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800" b="1" dirty="0"/>
              <a:t>Ciljevi projekta Comenius jesu promicanje svijesti o raznolikosti europskih kultura suradnjom škola  država koje sudjeluju u Programu za cjeloživotno učenje, poticanje osobnog razvoja sudionika, razvoj i usavršavanje vještina i kompetencija te njegovanje ideje o europskom građanstvu. Utječe se na poboljšanje kvalitete školskog obrazovanja, ističe se njegova europska dimenzija, potiču se mobilnost i učenje jezika, kao i veća uključenost u europsko društvo. U okviru programa Comenius, škola je od 2013. do 2015. godine provodila projekt </a:t>
            </a:r>
            <a:r>
              <a:rPr lang="hr-HR" sz="2800" b="1" dirty="0" err="1"/>
              <a:t>Working</a:t>
            </a:r>
            <a:r>
              <a:rPr lang="hr-HR" sz="2800" b="1" dirty="0"/>
              <a:t> </a:t>
            </a:r>
            <a:r>
              <a:rPr lang="hr-HR" sz="2800" b="1" dirty="0" err="1"/>
              <a:t>With</a:t>
            </a:r>
            <a:r>
              <a:rPr lang="hr-HR" sz="2800" b="1" dirty="0"/>
              <a:t> Dr. </a:t>
            </a:r>
            <a:r>
              <a:rPr lang="hr-HR" sz="2800" b="1" dirty="0" err="1"/>
              <a:t>EUOz</a:t>
            </a:r>
            <a:r>
              <a:rPr lang="hr-HR" sz="2800" b="1" dirty="0"/>
              <a:t> u partnerstvu s inozemnim školama (Belgija, Njemačka, Poljska, Češka).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5EC2677-5ECA-469C-A78F-A0ED50E989BF}"/>
              </a:ext>
            </a:extLst>
          </p:cNvPr>
          <p:cNvSpPr txBox="1"/>
          <p:nvPr/>
        </p:nvSpPr>
        <p:spPr>
          <a:xfrm>
            <a:off x="9926505" y="15199211"/>
            <a:ext cx="70515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800" b="1" dirty="0"/>
              <a:t>Program Europske unije u području obrazovanja, osposobljavanja mladih i sporta, koji daje prihvatljivim korisnicima niz mogućnosti u pogledu financiranja svojih projekata u navedenim područjima. Erasmus+ omogućava školama projekt mobilnosti, stručnu praksu za učenike (kratkoročna i dugoročna stručna praksa za učenike strukovnih škola) u inozemstvu. Potiče bolje razumijevanje i toleranciju nasuprot drugih društvenih, kulturnih i jezičnih različitosti u  multikulturalnom društvu.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CBAF533-6DCF-450C-B36E-AB6B3285F6A4}"/>
              </a:ext>
            </a:extLst>
          </p:cNvPr>
          <p:cNvSpPr txBox="1"/>
          <p:nvPr/>
        </p:nvSpPr>
        <p:spPr>
          <a:xfrm>
            <a:off x="19403156" y="8889559"/>
            <a:ext cx="70415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800" b="1" dirty="0"/>
              <a:t>Cilj projekta bio je povećati razinu strukovnog obrazovanja za zanimanje medicinske sestre opće njege / medicinskog tehničara opće njege  u skrbi za osobe s oštećenjem vida.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FAF91EEB-3CCB-4472-AD6B-E51487A66423}"/>
              </a:ext>
            </a:extLst>
          </p:cNvPr>
          <p:cNvSpPr txBox="1"/>
          <p:nvPr/>
        </p:nvSpPr>
        <p:spPr>
          <a:xfrm>
            <a:off x="8872246" y="4244933"/>
            <a:ext cx="847501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Erasmus+ je EU-ov program kojim se podupiru obrazovanje, osposobljavanje, mladi i sport u Europi.</a:t>
            </a:r>
          </a:p>
          <a:p>
            <a:pPr algn="just"/>
            <a:r>
              <a:rPr lang="hr-HR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Podupire prioritete i aktivnosti u okviru europskog prostora obrazovanja, Akcijskog plana za digitalno obrazovanje i Programa vještina za Europu. Taj program također:</a:t>
            </a:r>
          </a:p>
          <a:p>
            <a:pPr algn="just"/>
            <a:r>
              <a:rPr lang="hr-HR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	podupire europski stup socijalnih prava</a:t>
            </a:r>
          </a:p>
          <a:p>
            <a:pPr algn="just"/>
            <a:r>
              <a:rPr lang="hr-HR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	služi za provedbu strategije EU-a za mlade za razdoblje 2019. – 2027.</a:t>
            </a:r>
          </a:p>
          <a:p>
            <a:pPr algn="just"/>
            <a:r>
              <a:rPr lang="hr-HR" sz="32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	razvija europsku dimenziju u sportu.</a:t>
            </a:r>
            <a:endParaRPr lang="hr-H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ED0C89ED-C979-4473-B16C-8EE1A068E71E}"/>
              </a:ext>
            </a:extLst>
          </p:cNvPr>
          <p:cNvSpPr txBox="1"/>
          <p:nvPr/>
        </p:nvSpPr>
        <p:spPr>
          <a:xfrm>
            <a:off x="20517605" y="17005380"/>
            <a:ext cx="5510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Najava projekta</a:t>
            </a: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6C713AFC-34C8-4146-81CB-A535A6D8F5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68508" y="22240006"/>
            <a:ext cx="7653523" cy="4572450"/>
          </a:xfrm>
          <a:prstGeom prst="rect">
            <a:avLst/>
          </a:prstGeom>
        </p:spPr>
      </p:pic>
      <p:sp>
        <p:nvSpPr>
          <p:cNvPr id="29" name="Pravokutnik 28">
            <a:extLst>
              <a:ext uri="{FF2B5EF4-FFF2-40B4-BE49-F238E27FC236}">
                <a16:creationId xmlns:a16="http://schemas.microsoft.com/office/drawing/2014/main" id="{D7CA2435-E863-4FB6-8C5F-FEB4244000EB}"/>
              </a:ext>
            </a:extLst>
          </p:cNvPr>
          <p:cNvSpPr/>
          <p:nvPr/>
        </p:nvSpPr>
        <p:spPr>
          <a:xfrm>
            <a:off x="21594465" y="22269266"/>
            <a:ext cx="5060667" cy="7907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Erasmus +</a:t>
            </a:r>
          </a:p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</a:rPr>
              <a:t>  Program zdravstvene njege 2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55472DB8-9B06-4F5D-89E0-7F60D700EC7F}"/>
              </a:ext>
            </a:extLst>
          </p:cNvPr>
          <p:cNvSpPr txBox="1"/>
          <p:nvPr/>
        </p:nvSpPr>
        <p:spPr>
          <a:xfrm>
            <a:off x="19403156" y="18314643"/>
            <a:ext cx="70515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800" b="1" dirty="0"/>
              <a:t>Erasmus+ za 2023. g. za Ključnu aktivnost 1 u području strukovnog obrazovanja i osposobljavanja pod nazivom - Program zdravstvene njege 2.</a:t>
            </a:r>
          </a:p>
          <a:p>
            <a:pPr algn="just"/>
            <a:r>
              <a:rPr lang="hr-HR" sz="2800" b="1" dirty="0"/>
              <a:t>Aktivnosti unutar programa Erasmus + Program zdravstvene njege 2 započinje od 12.svibnja 2023., te se provodi do 31.svibnja 2024 godine.</a:t>
            </a:r>
          </a:p>
        </p:txBody>
      </p:sp>
    </p:spTree>
    <p:extLst>
      <p:ext uri="{BB962C8B-B14F-4D97-AF65-F5344CB8AC3E}">
        <p14:creationId xmlns:p14="http://schemas.microsoft.com/office/powerpoint/2010/main" val="3127102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341</Words>
  <Application>Microsoft Office PowerPoint</Application>
  <PresentationFormat>Prilagođeno</PresentationFormat>
  <Paragraphs>15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7</cp:revision>
  <dcterms:created xsi:type="dcterms:W3CDTF">2023-06-19T08:42:43Z</dcterms:created>
  <dcterms:modified xsi:type="dcterms:W3CDTF">2023-06-19T09:43:43Z</dcterms:modified>
</cp:coreProperties>
</file>